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3/1/2011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14422"/>
            <a:ext cx="7406640" cy="450059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Learning Objective:</a:t>
            </a:r>
          </a:p>
          <a:p>
            <a:r>
              <a:rPr lang="en-GB" sz="3600" dirty="0" smtClean="0"/>
              <a:t>By the end of this lesson I will be able to tell if a turning point on a graph is a maximum point, minimum point or a point of inflexion by considering the gradients of the curve either side of the stationary points.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7831" t="23607" r="32539"/>
          <a:stretch>
            <a:fillRect/>
          </a:stretch>
        </p:blipFill>
        <p:spPr bwMode="auto">
          <a:xfrm>
            <a:off x="2267744" y="1484784"/>
            <a:ext cx="4376737" cy="45735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59832" y="206084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(-1, 5</a:t>
            </a:r>
            <a:r>
              <a:rPr lang="en-GB" sz="2400" dirty="0" smtClean="0">
                <a:latin typeface="Calibri"/>
                <a:cs typeface="Calibri"/>
              </a:rPr>
              <a:t>⅔)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587727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(5, -30</a:t>
            </a:r>
            <a:r>
              <a:rPr lang="en-GB" sz="2400" dirty="0" smtClean="0">
                <a:latin typeface="Calibri"/>
                <a:cs typeface="Calibri"/>
              </a:rPr>
              <a:t>⅓)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105273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/>
              <a:t>y = </a:t>
            </a:r>
            <a:r>
              <a:rPr lang="en-GB" u="sng" dirty="0" smtClean="0"/>
              <a:t>x</a:t>
            </a:r>
            <a:r>
              <a:rPr lang="en-GB" u="sng" baseline="30000" dirty="0" smtClean="0"/>
              <a:t>3</a:t>
            </a:r>
            <a:r>
              <a:rPr lang="en-GB" dirty="0" smtClean="0"/>
              <a:t> - 2x</a:t>
            </a:r>
            <a:r>
              <a:rPr lang="en-GB" baseline="30000" dirty="0" smtClean="0"/>
              <a:t>2</a:t>
            </a:r>
            <a:r>
              <a:rPr lang="en-GB" dirty="0" smtClean="0"/>
              <a:t> – 5x + 3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    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14422"/>
            <a:ext cx="7406640" cy="4500594"/>
          </a:xfrm>
        </p:spPr>
        <p:txBody>
          <a:bodyPr>
            <a:normAutofit/>
          </a:bodyPr>
          <a:lstStyle/>
          <a:p>
            <a:r>
              <a:rPr lang="en-GB" sz="3600" dirty="0" err="1" smtClean="0"/>
              <a:t>Edexcel</a:t>
            </a:r>
            <a:r>
              <a:rPr lang="en-GB" sz="3600" dirty="0" smtClean="0"/>
              <a:t> Core Mathematics 2</a:t>
            </a:r>
          </a:p>
          <a:p>
            <a:r>
              <a:rPr lang="en-GB" sz="3600" dirty="0" smtClean="0"/>
              <a:t>Exercise </a:t>
            </a:r>
            <a:r>
              <a:rPr lang="en-GB" sz="3600" smtClean="0"/>
              <a:t>9B questions 1, 2 5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1214422"/>
            <a:ext cx="7715304" cy="5143536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 smtClean="0"/>
              <a:t>Turning points on graphs have a gradient of zero, </a:t>
            </a:r>
          </a:p>
          <a:p>
            <a:endParaRPr lang="en-GB" sz="900" dirty="0" smtClean="0"/>
          </a:p>
          <a:p>
            <a:r>
              <a:rPr lang="en-GB" sz="3200" dirty="0" smtClean="0"/>
              <a:t>hence   </a:t>
            </a:r>
            <a:r>
              <a:rPr lang="en-GB" sz="4800" baseline="30000" dirty="0" err="1" smtClean="0"/>
              <a:t>dy</a:t>
            </a:r>
            <a:r>
              <a:rPr lang="en-GB" sz="3200" dirty="0" err="1" smtClean="0"/>
              <a:t>/</a:t>
            </a:r>
            <a:r>
              <a:rPr lang="en-GB" sz="4800" baseline="-25000" dirty="0" err="1" smtClean="0"/>
              <a:t>dx</a:t>
            </a:r>
            <a:r>
              <a:rPr lang="en-GB" sz="3200" baseline="-25000" dirty="0" smtClean="0"/>
              <a:t> </a:t>
            </a:r>
            <a:r>
              <a:rPr lang="en-GB" sz="3200" dirty="0" smtClean="0"/>
              <a:t>=  0.</a:t>
            </a:r>
          </a:p>
          <a:p>
            <a:endParaRPr lang="en-GB" sz="1700" dirty="0" smtClean="0"/>
          </a:p>
          <a:p>
            <a:r>
              <a:rPr lang="en-GB" sz="3200" dirty="0" smtClean="0"/>
              <a:t>Maximum points are where the gradient of the graphs changes from positive to negative.</a:t>
            </a:r>
          </a:p>
          <a:p>
            <a:endParaRPr lang="en-GB" sz="1700" dirty="0" smtClean="0"/>
          </a:p>
          <a:p>
            <a:r>
              <a:rPr lang="en-GB" sz="3200" dirty="0" smtClean="0"/>
              <a:t>Minimum points are where the gradient of the graphs changes from negative to positive.</a:t>
            </a:r>
          </a:p>
          <a:p>
            <a:endParaRPr lang="en-GB" sz="1700" dirty="0" smtClean="0"/>
          </a:p>
          <a:p>
            <a:r>
              <a:rPr lang="en-GB" sz="3200" dirty="0" smtClean="0"/>
              <a:t>Points of inflexion are where the gradient is positive then zero then positive or negative, then zero then negative again.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126876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Maximum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436096" y="580526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Minimum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5538" r="38007" b="28006"/>
          <a:stretch>
            <a:fillRect/>
          </a:stretch>
        </p:blipFill>
        <p:spPr bwMode="auto">
          <a:xfrm>
            <a:off x="2267744" y="1772816"/>
            <a:ext cx="5040560" cy="473760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364088" y="126876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 = x</a:t>
            </a:r>
            <a:r>
              <a:rPr lang="en-GB" sz="2400" baseline="30000" dirty="0" smtClean="0"/>
              <a:t>3</a:t>
            </a:r>
            <a:r>
              <a:rPr lang="en-GB" sz="2400" dirty="0" smtClean="0"/>
              <a:t> + 3x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– 4x </a:t>
            </a:r>
            <a:endParaRPr lang="en-GB" sz="2400" dirty="0"/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 rot="16200000" flipH="1">
            <a:off x="3395542" y="1532461"/>
            <a:ext cx="402433" cy="798360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5217958" y="5335220"/>
            <a:ext cx="794204" cy="542055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371703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Point of Inflexion</a:t>
            </a:r>
            <a:endParaRPr lang="en-GB" sz="2400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4499992" y="3717032"/>
            <a:ext cx="1440160" cy="216024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26350" r="31308"/>
          <a:stretch>
            <a:fillRect/>
          </a:stretch>
        </p:blipFill>
        <p:spPr bwMode="auto">
          <a:xfrm>
            <a:off x="1403648" y="1772816"/>
            <a:ext cx="5400675" cy="46450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004048" y="134076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 = x</a:t>
            </a:r>
            <a:r>
              <a:rPr lang="en-GB" baseline="30000" dirty="0" smtClean="0"/>
              <a:t>3</a:t>
            </a:r>
            <a:r>
              <a:rPr lang="en-GB" dirty="0" smtClean="0"/>
              <a:t> – 3x</a:t>
            </a:r>
            <a:r>
              <a:rPr lang="en-GB" baseline="30000" dirty="0" smtClean="0"/>
              <a:t>2</a:t>
            </a:r>
            <a:r>
              <a:rPr lang="en-GB" dirty="0" smtClean="0"/>
              <a:t> + 3x + 1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214422"/>
            <a:ext cx="8143900" cy="278608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3200" dirty="0" smtClean="0"/>
              <a:t>By considering the gradients either side of the stationary points, determine whether the turning points of the graph y = </a:t>
            </a:r>
            <a:r>
              <a:rPr lang="en-GB" sz="3200" u="sng" dirty="0" smtClean="0"/>
              <a:t>x</a:t>
            </a:r>
            <a:r>
              <a:rPr lang="en-GB" sz="3200" u="sng" baseline="30000" dirty="0" smtClean="0"/>
              <a:t>3</a:t>
            </a:r>
            <a:r>
              <a:rPr lang="en-GB" sz="3200" dirty="0" smtClean="0"/>
              <a:t> - 2x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– 5x + 3</a:t>
            </a:r>
          </a:p>
          <a:p>
            <a:pPr>
              <a:spcBef>
                <a:spcPts val="0"/>
              </a:spcBef>
            </a:pPr>
            <a:r>
              <a:rPr lang="en-GB" sz="3200" dirty="0" smtClean="0"/>
              <a:t>					      3</a:t>
            </a:r>
          </a:p>
          <a:p>
            <a:r>
              <a:rPr lang="en-GB" sz="3200" dirty="0" smtClean="0"/>
              <a:t>are points of maximum, minimum or inflexion.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4714884"/>
            <a:ext cx="7715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	 </a:t>
            </a:r>
            <a:r>
              <a:rPr lang="en-GB" sz="4800" baseline="30000" dirty="0" err="1" smtClean="0"/>
              <a:t>dy</a:t>
            </a:r>
            <a:r>
              <a:rPr lang="en-GB" sz="3200" dirty="0" err="1" smtClean="0"/>
              <a:t>/</a:t>
            </a:r>
            <a:r>
              <a:rPr lang="en-GB" sz="4800" baseline="-25000" dirty="0" err="1" smtClean="0"/>
              <a:t>dx</a:t>
            </a:r>
            <a:r>
              <a:rPr lang="en-GB" sz="3200" dirty="0" smtClean="0"/>
              <a:t>  = </a:t>
            </a:r>
            <a:r>
              <a:rPr lang="en-GB" sz="3200" u="sng" dirty="0" smtClean="0"/>
              <a:t>3x</a:t>
            </a:r>
            <a:r>
              <a:rPr lang="en-GB" sz="3200" u="sng" baseline="30000" dirty="0" smtClean="0"/>
              <a:t>2</a:t>
            </a:r>
            <a:r>
              <a:rPr lang="en-GB" sz="3200" dirty="0" smtClean="0"/>
              <a:t>  -  4x  -  5</a:t>
            </a:r>
          </a:p>
          <a:p>
            <a:r>
              <a:rPr lang="en-GB" sz="3200" dirty="0" smtClean="0"/>
              <a:t>			3</a:t>
            </a:r>
          </a:p>
          <a:p>
            <a:r>
              <a:rPr lang="en-GB" sz="3200" baseline="30000" dirty="0" smtClean="0"/>
              <a:t>	 </a:t>
            </a:r>
            <a:r>
              <a:rPr lang="en-GB" sz="4800" baseline="30000" dirty="0" err="1" smtClean="0"/>
              <a:t>dy</a:t>
            </a:r>
            <a:r>
              <a:rPr lang="en-GB" sz="3200" dirty="0" err="1" smtClean="0"/>
              <a:t>/</a:t>
            </a:r>
            <a:r>
              <a:rPr lang="en-GB" sz="4800" baseline="-25000" dirty="0" err="1" smtClean="0"/>
              <a:t>dx</a:t>
            </a:r>
            <a:r>
              <a:rPr lang="en-GB" sz="3200" dirty="0" smtClean="0"/>
              <a:t>  = 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 -  4x  -  5</a:t>
            </a:r>
          </a:p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3929066"/>
            <a:ext cx="7500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For turning points, </a:t>
            </a:r>
            <a:r>
              <a:rPr lang="en-GB" sz="4000" baseline="30000" dirty="0" err="1" smtClean="0"/>
              <a:t>dy</a:t>
            </a:r>
            <a:r>
              <a:rPr lang="en-GB" sz="3200" dirty="0" err="1" smtClean="0"/>
              <a:t>/</a:t>
            </a:r>
            <a:r>
              <a:rPr lang="en-GB" sz="4000" baseline="-25000" dirty="0" err="1" smtClean="0"/>
              <a:t>dx</a:t>
            </a:r>
            <a:r>
              <a:rPr lang="en-GB" sz="4000" dirty="0" smtClean="0"/>
              <a:t> </a:t>
            </a:r>
            <a:r>
              <a:rPr lang="en-GB" sz="3200" dirty="0" smtClean="0"/>
              <a:t>=  0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14422"/>
            <a:ext cx="7406640" cy="444682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If </a:t>
            </a:r>
            <a:r>
              <a:rPr lang="en-GB" sz="4400" baseline="30000" dirty="0" err="1" smtClean="0"/>
              <a:t>dy</a:t>
            </a:r>
            <a:r>
              <a:rPr lang="en-GB" sz="4400" dirty="0" err="1" smtClean="0"/>
              <a:t>/</a:t>
            </a:r>
            <a:r>
              <a:rPr lang="en-GB" sz="4400" baseline="-25000" dirty="0" err="1" smtClean="0"/>
              <a:t>dx</a:t>
            </a:r>
            <a:r>
              <a:rPr lang="en-GB" sz="4400" baseline="-25000" dirty="0" smtClean="0"/>
              <a:t> </a:t>
            </a:r>
            <a:r>
              <a:rPr lang="en-GB" sz="3200" dirty="0" smtClean="0"/>
              <a:t>= 0 </a:t>
            </a:r>
          </a:p>
          <a:p>
            <a:r>
              <a:rPr lang="en-GB" sz="3200" dirty="0" smtClean="0"/>
              <a:t>	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 -  4x  -  5  =  0</a:t>
            </a:r>
          </a:p>
          <a:p>
            <a:r>
              <a:rPr lang="en-GB" sz="3200" dirty="0" smtClean="0"/>
              <a:t>	(x  -  5)(x  +  1)  =  0</a:t>
            </a:r>
          </a:p>
          <a:p>
            <a:r>
              <a:rPr lang="en-GB" sz="3200" dirty="0" smtClean="0"/>
              <a:t>	either  x  -  5  =  0</a:t>
            </a:r>
          </a:p>
          <a:p>
            <a:r>
              <a:rPr lang="en-GB" sz="3200" dirty="0" smtClean="0">
                <a:sym typeface="Symbol"/>
              </a:rPr>
              <a:t>		      x  =  5</a:t>
            </a:r>
          </a:p>
          <a:p>
            <a:r>
              <a:rPr lang="en-GB" sz="3200" dirty="0" smtClean="0">
                <a:sym typeface="Symbol"/>
              </a:rPr>
              <a:t>	or      x  +  1  =  0</a:t>
            </a:r>
          </a:p>
          <a:p>
            <a:r>
              <a:rPr lang="en-GB" sz="3200" dirty="0" smtClean="0">
                <a:sym typeface="Symbol"/>
              </a:rPr>
              <a:t>		      x  =  -1</a:t>
            </a:r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24128" y="1988840"/>
            <a:ext cx="324036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Factorise &amp; solve quadratic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14422"/>
            <a:ext cx="7406640" cy="785818"/>
          </a:xfrm>
        </p:spPr>
        <p:txBody>
          <a:bodyPr/>
          <a:lstStyle/>
          <a:p>
            <a:r>
              <a:rPr lang="en-GB" sz="4400" baseline="30000" dirty="0" smtClean="0"/>
              <a:t>	</a:t>
            </a:r>
            <a:r>
              <a:rPr lang="en-GB" sz="4400" baseline="30000" dirty="0" err="1" smtClean="0"/>
              <a:t>dy</a:t>
            </a:r>
            <a:r>
              <a:rPr lang="en-GB" sz="2800" dirty="0" err="1" smtClean="0"/>
              <a:t>/</a:t>
            </a:r>
            <a:r>
              <a:rPr lang="en-GB" sz="4400" baseline="-25000" dirty="0" err="1" smtClean="0"/>
              <a:t>dx</a:t>
            </a:r>
            <a:r>
              <a:rPr lang="en-GB" sz="2800" dirty="0" smtClean="0"/>
              <a:t>  = x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 -  4x  -  5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6" y="3140968"/>
          <a:ext cx="7286676" cy="2685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214446"/>
                <a:gridCol w="1214446"/>
                <a:gridCol w="1214446"/>
                <a:gridCol w="1214446"/>
                <a:gridCol w="1214446"/>
              </a:tblGrid>
              <a:tr h="596204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0834">
                <a:tc>
                  <a:txBody>
                    <a:bodyPr/>
                    <a:lstStyle/>
                    <a:p>
                      <a:endParaRPr lang="en-GB" sz="32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60232" y="314096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314096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-1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386104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812360" y="386104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7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436096" y="386104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- 5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812360" y="314096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915816" y="386104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7</a:t>
            </a:r>
            <a:endParaRPr lang="en-GB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314096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915816" y="314096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-2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355976" y="386104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</a:t>
            </a:r>
            <a:endParaRPr lang="en-GB" sz="32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915816" y="4725144"/>
            <a:ext cx="714380" cy="42862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64088" y="4725144"/>
            <a:ext cx="857256" cy="35719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67944" y="4797152"/>
            <a:ext cx="78581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88224" y="5085184"/>
            <a:ext cx="78581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740352" y="4725144"/>
            <a:ext cx="714380" cy="42862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91680" y="314096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x</a:t>
            </a:r>
            <a:endParaRPr lang="en-GB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1619672" y="393305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aseline="30000" dirty="0" err="1" smtClean="0"/>
              <a:t>d</a:t>
            </a:r>
            <a:r>
              <a:rPr lang="en-GB" sz="4000" baseline="30000" dirty="0" err="1" smtClean="0"/>
              <a:t>y</a:t>
            </a:r>
            <a:r>
              <a:rPr lang="en-GB" sz="2800" dirty="0" smtClean="0"/>
              <a:t>/</a:t>
            </a:r>
            <a:r>
              <a:rPr lang="en-GB" sz="4000" baseline="-25000" dirty="0" err="1" smtClean="0"/>
              <a:t>dx</a:t>
            </a:r>
            <a:endParaRPr lang="en-GB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2771800" y="1988840"/>
            <a:ext cx="583264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Choose easy to use values for x either side of -1  and  5</a:t>
            </a:r>
            <a:endParaRPr lang="en-GB" dirty="0"/>
          </a:p>
        </p:txBody>
      </p:sp>
      <p:cxnSp>
        <p:nvCxnSpPr>
          <p:cNvPr id="25" name="Straight Arrow Connector 24"/>
          <p:cNvCxnSpPr>
            <a:stCxn id="23" idx="2"/>
          </p:cNvCxnSpPr>
          <p:nvPr/>
        </p:nvCxnSpPr>
        <p:spPr>
          <a:xfrm rot="5400000">
            <a:off x="4018584" y="1687452"/>
            <a:ext cx="998820" cy="2340260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2"/>
          </p:cNvCxnSpPr>
          <p:nvPr/>
        </p:nvCxnSpPr>
        <p:spPr>
          <a:xfrm rot="5400000">
            <a:off x="5170715" y="2767573"/>
            <a:ext cx="926811" cy="108009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2"/>
          </p:cNvCxnSpPr>
          <p:nvPr/>
        </p:nvCxnSpPr>
        <p:spPr>
          <a:xfrm rot="16200000" flipH="1">
            <a:off x="6358845" y="1687451"/>
            <a:ext cx="926811" cy="226825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403648" y="472514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</a:t>
            </a:r>
            <a:r>
              <a:rPr lang="en-GB" sz="2400" dirty="0" smtClean="0"/>
              <a:t>radient</a:t>
            </a:r>
            <a:endParaRPr lang="en-GB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300192" y="530120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Minimum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779912" y="530120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Maximum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1" grpId="0"/>
      <p:bldP spid="22" grpId="0"/>
      <p:bldP spid="23" grpId="0" animBg="1"/>
      <p:bldP spid="38" grpId="0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214422"/>
            <a:ext cx="7704856" cy="5022890"/>
          </a:xfrm>
        </p:spPr>
        <p:txBody>
          <a:bodyPr>
            <a:normAutofit lnSpcReduction="10000"/>
          </a:bodyPr>
          <a:lstStyle/>
          <a:p>
            <a:r>
              <a:rPr lang="en-GB" sz="3200" dirty="0" smtClean="0"/>
              <a:t>We can find the y co-ordinates of the turning points by substituting the x values into the equation of the original line.</a:t>
            </a:r>
          </a:p>
          <a:p>
            <a:endParaRPr lang="en-GB" sz="1200" dirty="0" smtClean="0"/>
          </a:p>
          <a:p>
            <a:r>
              <a:rPr lang="en-GB" sz="3200" dirty="0" smtClean="0"/>
              <a:t>x co-ordinates of turning points are -1 and 5</a:t>
            </a:r>
          </a:p>
          <a:p>
            <a:endParaRPr lang="en-GB" sz="1200" dirty="0" smtClean="0"/>
          </a:p>
          <a:p>
            <a:pPr>
              <a:spcBef>
                <a:spcPts val="0"/>
              </a:spcBef>
            </a:pPr>
            <a:r>
              <a:rPr lang="en-GB" sz="3200" dirty="0" smtClean="0"/>
              <a:t>Equation of line is y = </a:t>
            </a:r>
            <a:r>
              <a:rPr lang="en-GB" sz="3200" u="sng" dirty="0" smtClean="0"/>
              <a:t>x</a:t>
            </a:r>
            <a:r>
              <a:rPr lang="en-GB" sz="3200" u="sng" baseline="30000" dirty="0" smtClean="0"/>
              <a:t>3</a:t>
            </a:r>
            <a:r>
              <a:rPr lang="en-GB" sz="3200" dirty="0" smtClean="0"/>
              <a:t> - 2x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– 5x + 3</a:t>
            </a:r>
          </a:p>
          <a:p>
            <a:pPr>
              <a:spcBef>
                <a:spcPts val="0"/>
              </a:spcBef>
            </a:pPr>
            <a:r>
              <a:rPr lang="en-GB" sz="3200" dirty="0" smtClean="0"/>
              <a:t>			         3</a:t>
            </a:r>
          </a:p>
          <a:p>
            <a:r>
              <a:rPr lang="en-GB" sz="3200" dirty="0" smtClean="0"/>
              <a:t>If x = 5</a:t>
            </a:r>
          </a:p>
          <a:p>
            <a:r>
              <a:rPr lang="en-GB" sz="3200" dirty="0" smtClean="0"/>
              <a:t>y = </a:t>
            </a:r>
            <a:r>
              <a:rPr lang="en-GB" sz="3200" u="sng" dirty="0" smtClean="0"/>
              <a:t>5</a:t>
            </a:r>
            <a:r>
              <a:rPr lang="en-GB" sz="3200" u="sng" baseline="30000" dirty="0" smtClean="0"/>
              <a:t>3</a:t>
            </a:r>
            <a:r>
              <a:rPr lang="en-GB" sz="3200" dirty="0" smtClean="0"/>
              <a:t> – 2x5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 - 5x5  +  3  =  </a:t>
            </a:r>
          </a:p>
          <a:p>
            <a:r>
              <a:rPr lang="en-GB" sz="3200" dirty="0" smtClean="0"/>
              <a:t>      3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486916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- 30</a:t>
            </a:r>
            <a:r>
              <a:rPr lang="en-GB" sz="3200" dirty="0" smtClean="0">
                <a:latin typeface="Calibri"/>
                <a:cs typeface="Calibri"/>
              </a:rPr>
              <a:t>⅓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8072462" cy="711648"/>
          </a:xfrm>
        </p:spPr>
        <p:txBody>
          <a:bodyPr>
            <a:noAutofit/>
          </a:bodyPr>
          <a:lstStyle/>
          <a:p>
            <a:r>
              <a:rPr lang="en-GB" sz="3600" dirty="0" smtClean="0"/>
              <a:t>Maximum / Minimum / Points of Inflexion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214422"/>
            <a:ext cx="7406640" cy="293465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If x = -1</a:t>
            </a:r>
          </a:p>
          <a:p>
            <a:r>
              <a:rPr lang="en-GB" sz="3200" dirty="0" smtClean="0"/>
              <a:t>y = </a:t>
            </a:r>
            <a:r>
              <a:rPr lang="en-GB" sz="3200" u="sng" dirty="0" smtClean="0"/>
              <a:t>(-1)</a:t>
            </a:r>
            <a:r>
              <a:rPr lang="en-GB" sz="3200" u="sng" baseline="30000" dirty="0" smtClean="0"/>
              <a:t>3</a:t>
            </a:r>
            <a:r>
              <a:rPr lang="en-GB" sz="3200" dirty="0" smtClean="0"/>
              <a:t> – 2x(-1)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  - 5x-1  +  3  =  </a:t>
            </a:r>
          </a:p>
          <a:p>
            <a:r>
              <a:rPr lang="en-GB" sz="3200" dirty="0" smtClean="0"/>
              <a:t>        3</a:t>
            </a:r>
          </a:p>
          <a:p>
            <a:endParaRPr lang="en-GB" sz="3200" dirty="0" smtClean="0"/>
          </a:p>
          <a:p>
            <a:r>
              <a:rPr lang="en-GB" sz="3200" dirty="0" smtClean="0"/>
              <a:t>Co-ordinates of turning points are</a:t>
            </a:r>
          </a:p>
          <a:p>
            <a:endParaRPr lang="en-GB" sz="3200" dirty="0" smtClean="0"/>
          </a:p>
          <a:p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164288" y="1700808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</a:t>
            </a:r>
            <a:r>
              <a:rPr lang="en-GB" sz="3200" dirty="0" smtClean="0">
                <a:latin typeface="Calibri"/>
                <a:cs typeface="Calibri"/>
              </a:rPr>
              <a:t>⅔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414908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(-1, 5</a:t>
            </a:r>
            <a:r>
              <a:rPr lang="en-GB" sz="3200" dirty="0" smtClean="0">
                <a:latin typeface="Calibri"/>
                <a:cs typeface="Calibri"/>
              </a:rPr>
              <a:t>⅔)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(5, -30</a:t>
            </a:r>
            <a:r>
              <a:rPr lang="en-GB" sz="3200" dirty="0" smtClean="0">
                <a:latin typeface="Calibri"/>
                <a:cs typeface="Calibri"/>
              </a:rPr>
              <a:t>⅓)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491880" y="414908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and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</TotalTime>
  <Words>414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  <vt:lpstr>Maximum / Minimum / Points of Inflexion</vt:lpstr>
    </vt:vector>
  </TitlesOfParts>
  <Company>Fulston Manor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Maximum / Minimum / Points of Inflexion</dc:title>
  <dc:creator>cjohnson</dc:creator>
  <cp:lastModifiedBy>cjohnson</cp:lastModifiedBy>
  <cp:revision>7</cp:revision>
  <dcterms:created xsi:type="dcterms:W3CDTF">2011-02-28T20:39:26Z</dcterms:created>
  <dcterms:modified xsi:type="dcterms:W3CDTF">2011-03-01T17:33:16Z</dcterms:modified>
</cp:coreProperties>
</file>