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B70AC-AEE3-4966-863F-EF5E65B304D2}" type="datetimeFigureOut">
              <a:rPr lang="en-GB" smtClean="0"/>
              <a:pPr/>
              <a:t>27/03/2015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BD1D8-0961-45C6-A6A3-40404E68514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13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857892"/>
            <a:ext cx="18859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6F603-D0EC-4E6C-86C0-199EAA2980C2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976C3-A0BE-4F34-B5CE-1229A61FA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7763" y="1165830"/>
            <a:ext cx="5208477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Quadratic</a:t>
            </a:r>
          </a:p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r>
              <a:rPr lang="en-US" sz="9600" b="1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</a:t>
            </a:r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terms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307" y="161669"/>
            <a:ext cx="8645031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Find the n</a:t>
            </a:r>
            <a:r>
              <a:rPr lang="en-US" sz="3200" b="1" baseline="300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</a:t>
            </a:r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term for this sequence</a:t>
            </a:r>
          </a:p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-3, 3, 13, 27, 45, …</a:t>
            </a:r>
            <a:endParaRPr lang="en-US" sz="3600" b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8810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5552" y="1964283"/>
            <a:ext cx="114505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Term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165" y="2974428"/>
            <a:ext cx="26942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</a:t>
            </a:r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difference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0165" y="3956352"/>
            <a:ext cx="27970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</a:t>
            </a:r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difference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93909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6521" y="1964283"/>
            <a:ext cx="5597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51753" y="1319860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34897" y="1964282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24983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91108" y="1964283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3849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09974" y="1964283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27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49068" y="1319859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15193" y="1964281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45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807725" y="2625188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953215" y="3007326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908969" y="2610614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937440" y="2992752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754281" y="2592290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782752" y="2974428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6601397" y="2575415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729624" y="2974428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18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4386181" y="3528889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531671" y="3911027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397687" y="3528889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543177" y="3911027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291720" y="3528889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6437210" y="3911027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Oval 30"/>
          <p:cNvSpPr/>
          <p:nvPr/>
        </p:nvSpPr>
        <p:spPr>
          <a:xfrm>
            <a:off x="1167300" y="4745891"/>
            <a:ext cx="819059" cy="659979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1167300" y="4741663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2n</a:t>
            </a:r>
            <a:r>
              <a:rPr lang="en-US" sz="3600" b="1" baseline="300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29086" y="4747552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253194" y="4743170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156472" y="4741662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18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03010" y="4741661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736699" y="4733904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9" name="Curved Up Arrow 38"/>
          <p:cNvSpPr/>
          <p:nvPr/>
        </p:nvSpPr>
        <p:spPr>
          <a:xfrm rot="16200000">
            <a:off x="2904563" y="3414349"/>
            <a:ext cx="2507611" cy="4556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645595" y="3587861"/>
            <a:ext cx="5597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-5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" name="Curved Up Arrow 40"/>
          <p:cNvSpPr/>
          <p:nvPr/>
        </p:nvSpPr>
        <p:spPr>
          <a:xfrm rot="16200000">
            <a:off x="3930435" y="3402973"/>
            <a:ext cx="2507611" cy="4556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671467" y="3576485"/>
            <a:ext cx="5597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-5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3" name="Curved Up Arrow 42"/>
          <p:cNvSpPr/>
          <p:nvPr/>
        </p:nvSpPr>
        <p:spPr>
          <a:xfrm rot="16200000">
            <a:off x="4847123" y="3391597"/>
            <a:ext cx="2507611" cy="4556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588155" y="3565109"/>
            <a:ext cx="5597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-5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Curved Up Arrow 44"/>
          <p:cNvSpPr/>
          <p:nvPr/>
        </p:nvSpPr>
        <p:spPr>
          <a:xfrm rot="16200000">
            <a:off x="5654627" y="3407517"/>
            <a:ext cx="2507611" cy="4556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395659" y="3581029"/>
            <a:ext cx="5597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-5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7" name="Curved Up Arrow 46"/>
          <p:cNvSpPr/>
          <p:nvPr/>
        </p:nvSpPr>
        <p:spPr>
          <a:xfrm rot="16200000">
            <a:off x="6489427" y="3409789"/>
            <a:ext cx="2507611" cy="4556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230459" y="3583301"/>
            <a:ext cx="5597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-5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26534" y="5636890"/>
            <a:ext cx="32108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nth term is: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725551" y="5498390"/>
            <a:ext cx="11834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2n</a:t>
            </a:r>
            <a:r>
              <a:rPr lang="en-US" sz="5400" b="1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954159" y="5490630"/>
            <a:ext cx="11834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5 </a:t>
            </a:r>
            <a:endParaRPr lang="en-US" sz="54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3" name="Oval 52"/>
          <p:cNvSpPr/>
          <p:nvPr/>
        </p:nvSpPr>
        <p:spPr>
          <a:xfrm>
            <a:off x="3515949" y="3600253"/>
            <a:ext cx="819059" cy="659979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46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 animBg="1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/>
      <p:bldP spid="50" grpId="0"/>
      <p:bldP spid="52" grpId="0"/>
      <p:bldP spid="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307" y="161669"/>
            <a:ext cx="8645031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Find the n</a:t>
            </a:r>
            <a:r>
              <a:rPr lang="en-US" sz="3200" b="1" baseline="300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</a:t>
            </a:r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term for this sequence</a:t>
            </a:r>
          </a:p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4, 15, 32, 55, 84, …</a:t>
            </a:r>
            <a:endParaRPr lang="en-US" sz="3600" b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8810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5552" y="1964283"/>
            <a:ext cx="114505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Term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165" y="2974428"/>
            <a:ext cx="26942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</a:t>
            </a:r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difference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0165" y="3956352"/>
            <a:ext cx="27970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</a:t>
            </a:r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difference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93909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7053" y="1964283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51753" y="1319860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7878" y="1964282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15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24983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91108" y="1964283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32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3849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09974" y="1964283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55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49068" y="1319859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15193" y="1964281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807725" y="2625188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836196" y="3007326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11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908969" y="2610614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937440" y="2992752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17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754281" y="2592290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782752" y="2974428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6601397" y="2575415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729624" y="2974428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29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4386181" y="3528889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531671" y="3911027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397687" y="3528889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543177" y="3911027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291720" y="3528889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6437210" y="3911027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Oval 30"/>
          <p:cNvSpPr/>
          <p:nvPr/>
        </p:nvSpPr>
        <p:spPr>
          <a:xfrm>
            <a:off x="1167300" y="4745891"/>
            <a:ext cx="819059" cy="659979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174656" y="4741660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3n</a:t>
            </a:r>
            <a:r>
              <a:rPr lang="en-US" sz="3600" b="1" baseline="300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329086" y="4747552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253194" y="4743170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56472" y="4741662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27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903010" y="4741661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48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736699" y="4733904"/>
            <a:ext cx="96277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75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Curved Up Arrow 37"/>
          <p:cNvSpPr/>
          <p:nvPr/>
        </p:nvSpPr>
        <p:spPr>
          <a:xfrm rot="16200000">
            <a:off x="2904563" y="3414349"/>
            <a:ext cx="2507611" cy="4556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601513" y="3587861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+1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Curved Up Arrow 39"/>
          <p:cNvSpPr/>
          <p:nvPr/>
        </p:nvSpPr>
        <p:spPr>
          <a:xfrm rot="16200000">
            <a:off x="3930435" y="3402973"/>
            <a:ext cx="2507611" cy="4556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627385" y="3576485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+3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2" name="Curved Up Arrow 41"/>
          <p:cNvSpPr/>
          <p:nvPr/>
        </p:nvSpPr>
        <p:spPr>
          <a:xfrm rot="16200000">
            <a:off x="4847123" y="3391597"/>
            <a:ext cx="2507611" cy="4556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544073" y="3565109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+5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4" name="Curved Up Arrow 43"/>
          <p:cNvSpPr/>
          <p:nvPr/>
        </p:nvSpPr>
        <p:spPr>
          <a:xfrm rot="16200000">
            <a:off x="5654627" y="3407517"/>
            <a:ext cx="2507611" cy="4556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351577" y="3581029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+7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Curved Up Arrow 45"/>
          <p:cNvSpPr/>
          <p:nvPr/>
        </p:nvSpPr>
        <p:spPr>
          <a:xfrm rot="16200000">
            <a:off x="6489427" y="3409789"/>
            <a:ext cx="2507611" cy="4556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86377" y="3583301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+9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429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44" grpId="0" animBg="1"/>
      <p:bldP spid="45" grpId="0"/>
      <p:bldP spid="46" grpId="0" animBg="1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307" y="161669"/>
            <a:ext cx="8645031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Find the n</a:t>
            </a:r>
            <a:r>
              <a:rPr lang="en-US" sz="3200" b="1" baseline="3000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</a:t>
            </a:r>
            <a:r>
              <a:rPr lang="en-US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term for this sequence</a:t>
            </a:r>
          </a:p>
          <a:p>
            <a:pPr algn="ctr"/>
            <a:r>
              <a:rPr lang="en-US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4, 15, 32, 55, 84, …</a:t>
            </a:r>
            <a:endParaRPr lang="en-US" sz="36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8810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2848" y="2236324"/>
            <a:ext cx="114505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Term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93909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97135" y="2236324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51753" y="1319860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45174" y="2236323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15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24983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18404" y="2236324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32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3849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37270" y="2236324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55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49068" y="1319859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42489" y="2236322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61861" y="3219174"/>
            <a:ext cx="8226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3n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04348" y="3219173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34734" y="3219172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22392" y="3219171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27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62304" y="3219170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48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2050" y="3219169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75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Curved Up Arrow 20"/>
          <p:cNvSpPr/>
          <p:nvPr/>
        </p:nvSpPr>
        <p:spPr>
          <a:xfrm rot="16200000">
            <a:off x="3709543" y="2837749"/>
            <a:ext cx="788533" cy="232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86508" y="2630589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+1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Curved Up Arrow 22"/>
          <p:cNvSpPr/>
          <p:nvPr/>
        </p:nvSpPr>
        <p:spPr>
          <a:xfrm rot="16200000">
            <a:off x="4776127" y="2850808"/>
            <a:ext cx="788533" cy="232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53092" y="2643648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+3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Curved Up Arrow 24"/>
          <p:cNvSpPr/>
          <p:nvPr/>
        </p:nvSpPr>
        <p:spPr>
          <a:xfrm rot="16200000">
            <a:off x="5650954" y="2831281"/>
            <a:ext cx="788533" cy="232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27919" y="2624121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+5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Curved Up Arrow 26"/>
          <p:cNvSpPr/>
          <p:nvPr/>
        </p:nvSpPr>
        <p:spPr>
          <a:xfrm rot="16200000">
            <a:off x="6417514" y="2833553"/>
            <a:ext cx="788533" cy="232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194479" y="2626393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+7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Curved Up Arrow 28"/>
          <p:cNvSpPr/>
          <p:nvPr/>
        </p:nvSpPr>
        <p:spPr>
          <a:xfrm rot="16200000">
            <a:off x="7388794" y="2835825"/>
            <a:ext cx="788533" cy="232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165759" y="2628665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+9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99660" y="5336639"/>
            <a:ext cx="32108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nth term is: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Oval 31"/>
          <p:cNvSpPr/>
          <p:nvPr/>
        </p:nvSpPr>
        <p:spPr>
          <a:xfrm>
            <a:off x="1082162" y="3244760"/>
            <a:ext cx="982057" cy="584665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287259" y="5336639"/>
            <a:ext cx="8226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3n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Oval 33"/>
          <p:cNvSpPr/>
          <p:nvPr/>
        </p:nvSpPr>
        <p:spPr>
          <a:xfrm>
            <a:off x="717705" y="4032731"/>
            <a:ext cx="1861722" cy="584665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019926" y="5346634"/>
            <a:ext cx="16722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+ 2n – 1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604349" y="3997640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76601" y="4006662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91946" y="3989406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309094" y="3989407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189268" y="3991679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75149" y="4001899"/>
            <a:ext cx="6671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2n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573191" y="4004173"/>
            <a:ext cx="7521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1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185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33" grpId="0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307" y="161669"/>
            <a:ext cx="864503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Try these yourself…</a:t>
            </a:r>
            <a:endParaRPr lang="en-US" sz="36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3306" y="796852"/>
            <a:ext cx="8645031" cy="49552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Find the n</a:t>
            </a:r>
            <a:r>
              <a:rPr lang="en-US" sz="3200" b="1" baseline="3000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</a:t>
            </a: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term for 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these sequences:</a:t>
            </a:r>
          </a:p>
          <a:p>
            <a:pPr algn="ctr"/>
            <a:endParaRPr lang="en-US" sz="32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742950" indent="-742950">
              <a:buAutoNum type="alphaLcParenBoth"/>
            </a:pPr>
            <a:r>
              <a:rPr lang="en-US" sz="3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1, 7, 17, 31, 49, 71 …</a:t>
            </a:r>
          </a:p>
          <a:p>
            <a:pPr marL="742950" indent="-742950">
              <a:buAutoNum type="alphaLcParenBoth"/>
            </a:pPr>
            <a:endParaRPr lang="en-US" sz="36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742950" indent="-742950">
              <a:buAutoNum type="alphaLcParenBoth"/>
            </a:pPr>
            <a:r>
              <a:rPr lang="en-US" sz="3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5, 14, 29, 50, 77, 110 …</a:t>
            </a:r>
          </a:p>
          <a:p>
            <a:pPr marL="742950" indent="-742950">
              <a:buAutoNum type="alphaLcParenBoth"/>
            </a:pPr>
            <a:endParaRPr lang="en-US" sz="36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742950" indent="-742950">
              <a:buAutoNum type="alphaLcParenBoth"/>
            </a:pPr>
            <a:r>
              <a:rPr lang="en-US" sz="3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3, 17, 39, 69, 107 …</a:t>
            </a:r>
          </a:p>
          <a:p>
            <a:pPr marL="742950" indent="-742950">
              <a:buAutoNum type="alphaLcParenBoth"/>
            </a:pPr>
            <a:endParaRPr lang="en-US" sz="36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742950" indent="-742950">
              <a:buAutoNum type="alphaLcParenBoth"/>
            </a:pPr>
            <a:r>
              <a:rPr lang="en-US" sz="3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-4, 12, 38, 74, 120 …</a:t>
            </a:r>
            <a:endParaRPr lang="en-US" sz="36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29597" y="1729836"/>
            <a:ext cx="14943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r>
              <a:rPr lang="en-US" sz="36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1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29597" y="2841311"/>
            <a:ext cx="14943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3n</a:t>
            </a:r>
            <a:r>
              <a:rPr lang="en-US" sz="36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+ 2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69535" y="4003646"/>
            <a:ext cx="24144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4n</a:t>
            </a:r>
            <a:r>
              <a:rPr lang="en-US" sz="36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+ 2n – 3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69534" y="5043152"/>
            <a:ext cx="24144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5n</a:t>
            </a:r>
            <a:r>
              <a:rPr lang="en-US" sz="36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n – 10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023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8818" y="5771"/>
            <a:ext cx="5946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Diagnostic Question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3308" y="1062421"/>
            <a:ext cx="864503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cap="none" spc="0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is the n</a:t>
            </a:r>
            <a:r>
              <a:rPr lang="en-US" sz="2800" b="1" cap="none" spc="0" baseline="30000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</a:t>
            </a:r>
            <a:r>
              <a:rPr lang="en-US" sz="2800" b="1" cap="none" spc="0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term of this sequence?</a:t>
            </a:r>
          </a:p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4, 11, 18, 25, 32, …</a:t>
            </a:r>
            <a:endParaRPr lang="en-US" sz="3600" b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4503" y="2139639"/>
            <a:ext cx="172515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A:</a:t>
            </a:r>
          </a:p>
          <a:p>
            <a:pPr algn="ctr"/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7n + 3</a:t>
            </a:r>
            <a:endParaRPr lang="en-US" sz="4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42896" y="2139639"/>
            <a:ext cx="141256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B:</a:t>
            </a:r>
          </a:p>
          <a:p>
            <a:pPr algn="ctr"/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 + 7</a:t>
            </a:r>
            <a:endParaRPr lang="en-US" sz="4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58954" y="2139639"/>
            <a:ext cx="82747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C:</a:t>
            </a:r>
          </a:p>
          <a:p>
            <a:pPr algn="ctr"/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7n</a:t>
            </a:r>
            <a:endParaRPr lang="en-US" sz="4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11320" y="2139639"/>
            <a:ext cx="160813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D:</a:t>
            </a:r>
          </a:p>
          <a:p>
            <a:pPr algn="ctr"/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7n - 3</a:t>
            </a:r>
            <a:endParaRPr lang="en-US" sz="4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4949" y="3709299"/>
            <a:ext cx="1813688" cy="209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879493" y="3709299"/>
            <a:ext cx="1813688" cy="209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762135" y="3709299"/>
            <a:ext cx="1813688" cy="209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74503" y="3709299"/>
            <a:ext cx="1813688" cy="209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358177" y="3969969"/>
            <a:ext cx="11272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2"/>
              </a:rPr>
              <a:t></a:t>
            </a:r>
            <a:endParaRPr lang="en-GB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918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307" y="161669"/>
            <a:ext cx="8645031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Generate a DIFFERENCE TABLE for this sequence</a:t>
            </a:r>
          </a:p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7, 19, 39, 77, 103, …</a:t>
            </a:r>
            <a:endParaRPr lang="en-US" sz="3600" b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53401" y="1848219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7439" y="2764682"/>
            <a:ext cx="114505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Term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2052" y="3774827"/>
            <a:ext cx="26942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</a:t>
            </a:r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difference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2052" y="4756751"/>
            <a:ext cx="27970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</a:t>
            </a:r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difference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48500" y="1848219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1726" y="2764682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06344" y="1848218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99764" y="2764681"/>
            <a:ext cx="6527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79574" y="1848219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72994" y="2764682"/>
            <a:ext cx="6527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39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98440" y="1848219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91861" y="2764682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67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03659" y="1848217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80060" y="2764680"/>
            <a:ext cx="8867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89612" y="3425587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918082" y="3807725"/>
            <a:ext cx="6527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4990856" y="3411013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019327" y="3793151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836168" y="3392689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864639" y="3774827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28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6783040" y="3392689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6811511" y="3774827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36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4468068" y="4329288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613558" y="4711426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479574" y="4329288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625064" y="4711426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6373607" y="4329288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6519097" y="4711426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392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15" y="265079"/>
            <a:ext cx="512435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Quadratic n</a:t>
            </a:r>
            <a:r>
              <a:rPr lang="en-US" sz="32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terms look like: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16481" y="1004332"/>
            <a:ext cx="8867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r>
              <a:rPr lang="en-US" sz="4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4723" y="1891437"/>
            <a:ext cx="46650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 is the </a:t>
            </a:r>
            <a:r>
              <a:rPr lang="en-US" sz="32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POSITION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number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00450" y="1901757"/>
            <a:ext cx="28430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It is a </a:t>
            </a:r>
            <a:r>
              <a:rPr lang="en-US" sz="32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VARIABLE</a:t>
            </a:r>
            <a:endParaRPr lang="en-US" sz="32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4723" y="2750194"/>
            <a:ext cx="69054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a, b and c are </a:t>
            </a:r>
            <a:r>
              <a:rPr lang="en-US" sz="32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CONSTANT COEFFICIENTS</a:t>
            </a:r>
            <a:endParaRPr lang="en-US" sz="32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0462" y="3654272"/>
            <a:ext cx="87505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If n = 9, what expression will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r>
              <a:rPr lang="en-US" sz="32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3200" b="1" cap="none" spc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32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 </a:t>
            </a: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roduce?</a:t>
            </a:r>
            <a:endParaRPr lang="en-US" sz="3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1117" y="4356276"/>
            <a:ext cx="26821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r>
              <a:rPr lang="en-US" sz="4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000" b="1" cap="none" spc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4363" y="5241526"/>
            <a:ext cx="6335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r>
              <a:rPr lang="en-US" sz="4000" b="1" cap="none" spc="0" baseline="3000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2909" y="5268822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en-US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ight Arrow 12"/>
          <p:cNvSpPr/>
          <p:nvPr/>
        </p:nvSpPr>
        <p:spPr>
          <a:xfrm rot="7830763">
            <a:off x="1026331" y="5089651"/>
            <a:ext cx="423080" cy="1492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5400000">
            <a:off x="2433502" y="5124611"/>
            <a:ext cx="423080" cy="1492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569598" y="4359393"/>
            <a:ext cx="26789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81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+ 9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57449" y="1012377"/>
            <a:ext cx="110639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 </a:t>
            </a:r>
            <a:r>
              <a:rPr lang="en-US" sz="4000" b="1" cap="none" spc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91138" y="998729"/>
            <a:ext cx="7697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539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3941" y="180061"/>
            <a:ext cx="26821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r>
              <a:rPr lang="en-US" sz="4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000" b="1" cap="none" spc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265" y="907829"/>
            <a:ext cx="90997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Write down the expression when n = 1, 2, 3, 4 and 5.</a:t>
            </a:r>
            <a:endParaRPr lang="en-US" sz="3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209" y="1765476"/>
            <a:ext cx="12057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 = 1</a:t>
            </a:r>
            <a:endParaRPr lang="en-US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9225" y="1765476"/>
            <a:ext cx="32335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4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(1)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31486" y="1765476"/>
            <a:ext cx="18998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+ b + 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209" y="2514306"/>
            <a:ext cx="12057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 = 2</a:t>
            </a:r>
            <a:endParaRPr lang="en-US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9225" y="2514306"/>
            <a:ext cx="32335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4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(2)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71800" y="2514306"/>
            <a:ext cx="24192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4a + 2b + 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209" y="3309947"/>
            <a:ext cx="12057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 = 3</a:t>
            </a:r>
            <a:endParaRPr lang="en-US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9225" y="3309947"/>
            <a:ext cx="32335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en-US" sz="4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(3)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71800" y="3309947"/>
            <a:ext cx="24192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9a + 3b + 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209" y="4181607"/>
            <a:ext cx="12057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 = 4</a:t>
            </a:r>
            <a:endParaRPr lang="en-US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09225" y="4181607"/>
            <a:ext cx="32335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US" sz="4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(4)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1957" y="4181607"/>
            <a:ext cx="26789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16a + 4b + 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5208" y="5027768"/>
            <a:ext cx="12057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 = 5</a:t>
            </a:r>
            <a:endParaRPr lang="en-US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09224" y="5027768"/>
            <a:ext cx="32335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en-US" sz="4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(5)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41956" y="5027768"/>
            <a:ext cx="26789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25a + 5b + c</a:t>
            </a:r>
            <a:endParaRPr lang="en-US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242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307" y="161669"/>
            <a:ext cx="864503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Generate a DIFFERENCE TABLE for an</a:t>
            </a:r>
            <a:r>
              <a:rPr lang="en-US" sz="3200" b="1" baseline="300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3200" b="1" dirty="0" err="1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bn</a:t>
            </a:r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c</a:t>
            </a:r>
            <a:endParaRPr lang="en-US" sz="3600" b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6754" y="750512"/>
            <a:ext cx="3770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endParaRPr lang="en-US" sz="2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8922" y="1666975"/>
            <a:ext cx="9326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Term</a:t>
            </a:r>
            <a:endParaRPr lang="en-US" sz="2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5854" y="2677120"/>
            <a:ext cx="169719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28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</a:t>
            </a:r>
            <a:endParaRPr lang="en-US" sz="28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difference</a:t>
            </a:r>
            <a:endParaRPr lang="en-US" sz="2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5024" y="821934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6371" y="1666975"/>
            <a:ext cx="10647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a+b+c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80569" y="798707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71086" y="1666975"/>
            <a:ext cx="14302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4a+2b+c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59245" y="785059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29021" y="1666975"/>
            <a:ext cx="14302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9a+3b+c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38412" y="79145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94304" y="1666973"/>
            <a:ext cx="16129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16a+4b+c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042408" y="79145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19641" y="1666973"/>
            <a:ext cx="16129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25a+5b+c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522432" y="2290808"/>
            <a:ext cx="764275" cy="666245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18" name="Rectangle 17"/>
          <p:cNvSpPr/>
          <p:nvPr/>
        </p:nvSpPr>
        <p:spPr>
          <a:xfrm>
            <a:off x="2412466" y="3124899"/>
            <a:ext cx="9172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3a+b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946883" y="2294982"/>
            <a:ext cx="764275" cy="662072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31" name="Oval 30"/>
          <p:cNvSpPr/>
          <p:nvPr/>
        </p:nvSpPr>
        <p:spPr>
          <a:xfrm>
            <a:off x="2904569" y="1666973"/>
            <a:ext cx="1396717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2074474" y="4750865"/>
            <a:ext cx="14302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4a+2b+c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06371" y="5164875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56974" y="5164875"/>
            <a:ext cx="12282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a+ 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Oval 34"/>
          <p:cNvSpPr/>
          <p:nvPr/>
        </p:nvSpPr>
        <p:spPr>
          <a:xfrm>
            <a:off x="1640369" y="1659641"/>
            <a:ext cx="1396717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752487" y="3126138"/>
            <a:ext cx="9172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5a+b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7" name="Oval 36"/>
          <p:cNvSpPr/>
          <p:nvPr/>
        </p:nvSpPr>
        <p:spPr>
          <a:xfrm>
            <a:off x="4345762" y="1668212"/>
            <a:ext cx="1396717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613921" y="4752104"/>
            <a:ext cx="14302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9a+3b+c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329705" y="5159515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630662" y="5166114"/>
            <a:ext cx="14302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4a+2b+c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" name="Oval 40"/>
          <p:cNvSpPr/>
          <p:nvPr/>
        </p:nvSpPr>
        <p:spPr>
          <a:xfrm>
            <a:off x="2904569" y="1659641"/>
            <a:ext cx="1396717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>
            <a:off x="5360341" y="2318788"/>
            <a:ext cx="764275" cy="662072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43" name="Oval 42"/>
          <p:cNvSpPr/>
          <p:nvPr/>
        </p:nvSpPr>
        <p:spPr>
          <a:xfrm>
            <a:off x="5794304" y="1680840"/>
            <a:ext cx="1578770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062118" y="4764732"/>
            <a:ext cx="16129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16a+4b+c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949781" y="5164875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268223" y="5178742"/>
            <a:ext cx="14302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9a+3b+c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7" name="Oval 46"/>
          <p:cNvSpPr/>
          <p:nvPr/>
        </p:nvSpPr>
        <p:spPr>
          <a:xfrm>
            <a:off x="4343717" y="1673508"/>
            <a:ext cx="1396717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300601" y="3126138"/>
            <a:ext cx="9172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7a+b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6985678" y="2346087"/>
            <a:ext cx="764275" cy="662072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51" name="Oval 50"/>
          <p:cNvSpPr/>
          <p:nvPr/>
        </p:nvSpPr>
        <p:spPr>
          <a:xfrm>
            <a:off x="7419641" y="1708139"/>
            <a:ext cx="1578770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6713112" y="4668954"/>
            <a:ext cx="16129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25a+5b+c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472786" y="5069097"/>
            <a:ext cx="3642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741932" y="5082964"/>
            <a:ext cx="16129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16a+4b+c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5" name="Oval 54"/>
          <p:cNvSpPr/>
          <p:nvPr/>
        </p:nvSpPr>
        <p:spPr>
          <a:xfrm>
            <a:off x="5794304" y="1700807"/>
            <a:ext cx="1571467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6925938" y="3153437"/>
            <a:ext cx="9172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9a+b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776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31" grpId="0" animBg="1"/>
      <p:bldP spid="31" grpId="1" animBg="1"/>
      <p:bldP spid="32" grpId="0"/>
      <p:bldP spid="32" grpId="1"/>
      <p:bldP spid="33" grpId="0"/>
      <p:bldP spid="33" grpId="1"/>
      <p:bldP spid="34" grpId="0"/>
      <p:bldP spid="34" grpId="1"/>
      <p:bldP spid="35" grpId="0" animBg="1"/>
      <p:bldP spid="35" grpId="1" animBg="1"/>
      <p:bldP spid="36" grpId="0"/>
      <p:bldP spid="37" grpId="0" animBg="1"/>
      <p:bldP spid="37" grpId="1" animBg="1"/>
      <p:bldP spid="38" grpId="0"/>
      <p:bldP spid="38" grpId="1"/>
      <p:bldP spid="39" grpId="0"/>
      <p:bldP spid="39" grpId="1"/>
      <p:bldP spid="40" grpId="0"/>
      <p:bldP spid="40" grpId="1"/>
      <p:bldP spid="41" grpId="0" animBg="1"/>
      <p:bldP spid="41" grpId="1" animBg="1"/>
      <p:bldP spid="42" grpId="0" animBg="1"/>
      <p:bldP spid="43" grpId="0" animBg="1"/>
      <p:bldP spid="43" grpId="1" animBg="1"/>
      <p:bldP spid="44" grpId="0"/>
      <p:bldP spid="44" grpId="1"/>
      <p:bldP spid="45" grpId="0"/>
      <p:bldP spid="45" grpId="1"/>
      <p:bldP spid="46" grpId="0"/>
      <p:bldP spid="46" grpId="1"/>
      <p:bldP spid="47" grpId="0" animBg="1"/>
      <p:bldP spid="47" grpId="1" animBg="1"/>
      <p:bldP spid="48" grpId="0"/>
      <p:bldP spid="50" grpId="0" animBg="1"/>
      <p:bldP spid="51" grpId="0" animBg="1"/>
      <p:bldP spid="51" grpId="1" animBg="1"/>
      <p:bldP spid="52" grpId="0"/>
      <p:bldP spid="52" grpId="1"/>
      <p:bldP spid="53" grpId="0"/>
      <p:bldP spid="53" grpId="1"/>
      <p:bldP spid="54" grpId="0"/>
      <p:bldP spid="54" grpId="1"/>
      <p:bldP spid="55" grpId="0" animBg="1"/>
      <p:bldP spid="55" grpId="1" animBg="1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307" y="161669"/>
            <a:ext cx="864503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Generate a DIFFERENCE TABLE for an</a:t>
            </a:r>
            <a:r>
              <a:rPr lang="en-US" sz="3200" b="1" baseline="300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3200" b="1" dirty="0" err="1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bn</a:t>
            </a:r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c</a:t>
            </a:r>
            <a:endParaRPr lang="en-US" sz="3600" b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8960" y="736864"/>
            <a:ext cx="3770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endParaRPr lang="en-US" sz="2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1128" y="1653327"/>
            <a:ext cx="9326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Term</a:t>
            </a:r>
            <a:endParaRPr lang="en-US" sz="2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8060" y="2663472"/>
            <a:ext cx="169719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28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</a:t>
            </a:r>
            <a:endParaRPr lang="en-US" sz="28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difference</a:t>
            </a:r>
            <a:endParaRPr lang="en-US" sz="2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7230" y="80828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48577" y="1653327"/>
            <a:ext cx="10647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a+b+c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2775" y="785059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13292" y="1653327"/>
            <a:ext cx="14302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4a+2b+c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1451" y="771411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71227" y="1653327"/>
            <a:ext cx="14302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9a+3b+c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80618" y="777808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36510" y="1653325"/>
            <a:ext cx="16129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16a+4b+c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084614" y="777808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61847" y="1653325"/>
            <a:ext cx="16129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25a+5b+c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564638" y="2277160"/>
            <a:ext cx="764275" cy="666245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18" name="Rectangle 17"/>
          <p:cNvSpPr/>
          <p:nvPr/>
        </p:nvSpPr>
        <p:spPr>
          <a:xfrm>
            <a:off x="2454672" y="3111251"/>
            <a:ext cx="9172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3a+b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989089" y="2281334"/>
            <a:ext cx="764275" cy="662072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25" name="Rectangle 24"/>
          <p:cNvSpPr/>
          <p:nvPr/>
        </p:nvSpPr>
        <p:spPr>
          <a:xfrm>
            <a:off x="3794693" y="3112490"/>
            <a:ext cx="9172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5a+b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5402547" y="2305140"/>
            <a:ext cx="764275" cy="662072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37" name="Rectangle 36"/>
          <p:cNvSpPr/>
          <p:nvPr/>
        </p:nvSpPr>
        <p:spPr>
          <a:xfrm>
            <a:off x="5342807" y="3112490"/>
            <a:ext cx="9172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7a+b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7027884" y="2332439"/>
            <a:ext cx="764275" cy="662072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44" name="Rectangle 43"/>
          <p:cNvSpPr/>
          <p:nvPr/>
        </p:nvSpPr>
        <p:spPr>
          <a:xfrm>
            <a:off x="6968144" y="3139789"/>
            <a:ext cx="9172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9a+b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8712" y="4206227"/>
            <a:ext cx="169719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28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</a:t>
            </a:r>
            <a:endParaRPr lang="en-US" sz="28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8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difference</a:t>
            </a:r>
            <a:endParaRPr lang="en-US" sz="2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3312166" y="3759599"/>
            <a:ext cx="764275" cy="662072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47" name="Oval 46"/>
          <p:cNvSpPr/>
          <p:nvPr/>
        </p:nvSpPr>
        <p:spPr>
          <a:xfrm>
            <a:off x="3694304" y="3139789"/>
            <a:ext cx="1155589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2359936" y="3125040"/>
            <a:ext cx="1062840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3371911" y="4421671"/>
            <a:ext cx="5453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2a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4780732" y="3760335"/>
            <a:ext cx="764275" cy="662072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51" name="Oval 50"/>
          <p:cNvSpPr/>
          <p:nvPr/>
        </p:nvSpPr>
        <p:spPr>
          <a:xfrm>
            <a:off x="5258715" y="3146423"/>
            <a:ext cx="1155589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3740678" y="3112490"/>
            <a:ext cx="1062840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840477" y="4422407"/>
            <a:ext cx="5453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2a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6257319" y="3775084"/>
            <a:ext cx="764275" cy="662072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55" name="Oval 54"/>
          <p:cNvSpPr/>
          <p:nvPr/>
        </p:nvSpPr>
        <p:spPr>
          <a:xfrm>
            <a:off x="6871657" y="3169007"/>
            <a:ext cx="1155589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5305089" y="3140525"/>
            <a:ext cx="1062840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317064" y="4437156"/>
            <a:ext cx="5453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2a</a:t>
            </a:r>
            <a:endParaRPr 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8" name="Oval 57"/>
          <p:cNvSpPr/>
          <p:nvPr/>
        </p:nvSpPr>
        <p:spPr>
          <a:xfrm>
            <a:off x="6346016" y="223224"/>
            <a:ext cx="819059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252217" y="5283335"/>
            <a:ext cx="882257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second difference is 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DOUBLE </a:t>
            </a:r>
            <a:r>
              <a:rPr lang="en-US" sz="32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n</a:t>
            </a:r>
            <a:r>
              <a:rPr lang="en-US" sz="32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2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coefficient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7" grpId="1" animBg="1"/>
      <p:bldP spid="48" grpId="0" animBg="1"/>
      <p:bldP spid="48" grpId="1" animBg="1"/>
      <p:bldP spid="49" grpId="0"/>
      <p:bldP spid="50" grpId="0" animBg="1"/>
      <p:bldP spid="51" grpId="0" animBg="1"/>
      <p:bldP spid="51" grpId="1" animBg="1"/>
      <p:bldP spid="52" grpId="0" animBg="1"/>
      <p:bldP spid="52" grpId="1" animBg="1"/>
      <p:bldP spid="53" grpId="0"/>
      <p:bldP spid="54" grpId="0" animBg="1"/>
      <p:bldP spid="55" grpId="0" animBg="1"/>
      <p:bldP spid="55" grpId="1" animBg="1"/>
      <p:bldP spid="56" grpId="0" animBg="1"/>
      <p:bldP spid="56" grpId="1" animBg="1"/>
      <p:bldP spid="57" grpId="0"/>
      <p:bldP spid="58" grpId="0" animBg="1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307" y="161669"/>
            <a:ext cx="8645031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Find the n</a:t>
            </a:r>
            <a:r>
              <a:rPr lang="en-US" sz="3200" b="1" baseline="300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</a:t>
            </a:r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term for this sequence</a:t>
            </a:r>
          </a:p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7, 19, 39, 77, 103, …</a:t>
            </a:r>
            <a:endParaRPr lang="en-US" sz="3600" b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8810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2848" y="2236324"/>
            <a:ext cx="114505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Term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461" y="3246469"/>
            <a:ext cx="26942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</a:t>
            </a:r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difference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7461" y="4228393"/>
            <a:ext cx="27970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nd</a:t>
            </a:r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difference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93909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97135" y="2236324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51753" y="1319860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45173" y="2236323"/>
            <a:ext cx="6527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24983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18403" y="2236324"/>
            <a:ext cx="6527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39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3849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37270" y="2236324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67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49068" y="1319859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25469" y="2236322"/>
            <a:ext cx="8867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835021" y="2897229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863491" y="3279367"/>
            <a:ext cx="6527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936265" y="2882655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964736" y="3264793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781577" y="2864331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810048" y="3246469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28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6728449" y="2864331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756920" y="3246469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36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4413477" y="3800930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558967" y="4183068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424983" y="3800930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570473" y="4183068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319016" y="3800930"/>
            <a:ext cx="764275" cy="382138"/>
          </a:xfrm>
          <a:custGeom>
            <a:avLst/>
            <a:gdLst>
              <a:gd name="connsiteX0" fmla="*/ 0 w 709684"/>
              <a:gd name="connsiteY0" fmla="*/ 0 h 368489"/>
              <a:gd name="connsiteX1" fmla="*/ 354842 w 709684"/>
              <a:gd name="connsiteY1" fmla="*/ 368489 h 368489"/>
              <a:gd name="connsiteX2" fmla="*/ 709684 w 709684"/>
              <a:gd name="connsiteY2" fmla="*/ 27295 h 368489"/>
              <a:gd name="connsiteX0" fmla="*/ 0 w 764275"/>
              <a:gd name="connsiteY0" fmla="*/ 13649 h 382138"/>
              <a:gd name="connsiteX1" fmla="*/ 354842 w 764275"/>
              <a:gd name="connsiteY1" fmla="*/ 382138 h 382138"/>
              <a:gd name="connsiteX2" fmla="*/ 764275 w 764275"/>
              <a:gd name="connsiteY2" fmla="*/ 0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5" h="382138">
                <a:moveTo>
                  <a:pt x="0" y="13649"/>
                </a:moveTo>
                <a:lnTo>
                  <a:pt x="354842" y="382138"/>
                </a:lnTo>
                <a:lnTo>
                  <a:pt x="7642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6464506" y="4183068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Oval 30"/>
          <p:cNvSpPr/>
          <p:nvPr/>
        </p:nvSpPr>
        <p:spPr>
          <a:xfrm>
            <a:off x="4358693" y="4289948"/>
            <a:ext cx="819059" cy="523220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252217" y="4990947"/>
            <a:ext cx="882257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second difference is 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DOUBLE </a:t>
            </a:r>
            <a:r>
              <a:rPr lang="en-US" sz="32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n</a:t>
            </a:r>
            <a:r>
              <a:rPr lang="en-US" sz="32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32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coefficient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805542" y="5585432"/>
            <a:ext cx="14924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4n</a:t>
            </a:r>
            <a:r>
              <a:rPr lang="en-US" sz="5400" b="1" baseline="300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773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307" y="161669"/>
            <a:ext cx="8645031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Find the n</a:t>
            </a:r>
            <a:r>
              <a:rPr lang="en-US" sz="3200" b="1" baseline="3000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</a:t>
            </a:r>
            <a:r>
              <a:rPr lang="en-US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term for this sequence</a:t>
            </a:r>
          </a:p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7, 19, 39, 77, 103, …</a:t>
            </a:r>
            <a:endParaRPr lang="en-US" sz="3600" b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8810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2848" y="2236324"/>
            <a:ext cx="114505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Term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93909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97135" y="2236324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51753" y="1319860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45173" y="2236323"/>
            <a:ext cx="6527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24983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18403" y="2236324"/>
            <a:ext cx="6527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39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3849" y="1319861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37270" y="2236324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67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49068" y="1319859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25469" y="2236322"/>
            <a:ext cx="8867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103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61861" y="3219174"/>
            <a:ext cx="8226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4n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04348" y="3219173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34734" y="3219172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22392" y="3219171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36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62304" y="3219170"/>
            <a:ext cx="6527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64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15030" y="3219169"/>
            <a:ext cx="8867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Curved Up Arrow 20"/>
          <p:cNvSpPr/>
          <p:nvPr/>
        </p:nvSpPr>
        <p:spPr>
          <a:xfrm rot="16200000">
            <a:off x="3709543" y="2837749"/>
            <a:ext cx="788533" cy="232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86508" y="2630589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+3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Curved Up Arrow 22"/>
          <p:cNvSpPr/>
          <p:nvPr/>
        </p:nvSpPr>
        <p:spPr>
          <a:xfrm rot="16200000">
            <a:off x="4776127" y="2850808"/>
            <a:ext cx="788533" cy="232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53092" y="2643648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+3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Curved Up Arrow 24"/>
          <p:cNvSpPr/>
          <p:nvPr/>
        </p:nvSpPr>
        <p:spPr>
          <a:xfrm rot="16200000">
            <a:off x="5650954" y="2831281"/>
            <a:ext cx="788533" cy="232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27919" y="2624121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+3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Curved Up Arrow 26"/>
          <p:cNvSpPr/>
          <p:nvPr/>
        </p:nvSpPr>
        <p:spPr>
          <a:xfrm rot="16200000">
            <a:off x="6417514" y="2833553"/>
            <a:ext cx="788533" cy="232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194479" y="2626393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+3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Curved Up Arrow 28"/>
          <p:cNvSpPr/>
          <p:nvPr/>
        </p:nvSpPr>
        <p:spPr>
          <a:xfrm rot="16200000">
            <a:off x="7388794" y="2835825"/>
            <a:ext cx="788533" cy="2320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165759" y="2628665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+3</a:t>
            </a:r>
            <a:endParaRPr 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2496" y="4231170"/>
            <a:ext cx="32108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nth term is: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Oval 31"/>
          <p:cNvSpPr/>
          <p:nvPr/>
        </p:nvSpPr>
        <p:spPr>
          <a:xfrm>
            <a:off x="1051239" y="3232350"/>
            <a:ext cx="982057" cy="584665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170095" y="4231170"/>
            <a:ext cx="8226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4n</a:t>
            </a:r>
            <a:r>
              <a:rPr lang="en-US" sz="3600" b="1" cap="none" spc="0" baseline="30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Oval 33"/>
          <p:cNvSpPr/>
          <p:nvPr/>
        </p:nvSpPr>
        <p:spPr>
          <a:xfrm>
            <a:off x="3322672" y="2688059"/>
            <a:ext cx="982057" cy="584665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048918" y="4241165"/>
            <a:ext cx="7521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+ 3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740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/>
      <p:bldP spid="32" grpId="0" animBg="1"/>
      <p:bldP spid="33" grpId="0"/>
      <p:bldP spid="34" grpId="0" animBg="1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685</Words>
  <Application>Microsoft Office PowerPoint</Application>
  <PresentationFormat>On-screen Show (4:3)</PresentationFormat>
  <Paragraphs>295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All Saints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ict</dc:creator>
  <cp:lastModifiedBy>W.Chadburn</cp:lastModifiedBy>
  <cp:revision>58</cp:revision>
  <dcterms:created xsi:type="dcterms:W3CDTF">2009-06-14T13:51:09Z</dcterms:created>
  <dcterms:modified xsi:type="dcterms:W3CDTF">2015-03-27T14:25:41Z</dcterms:modified>
</cp:coreProperties>
</file>