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257" r:id="rId3"/>
    <p:sldId id="259" r:id="rId4"/>
    <p:sldId id="258" r:id="rId5"/>
    <p:sldId id="266" r:id="rId6"/>
    <p:sldId id="267" r:id="rId7"/>
    <p:sldId id="268" r:id="rId8"/>
    <p:sldId id="263" r:id="rId9"/>
    <p:sldId id="269" r:id="rId10"/>
    <p:sldId id="270" r:id="rId11"/>
    <p:sldId id="271" r:id="rId12"/>
    <p:sldId id="277" r:id="rId13"/>
    <p:sldId id="273" r:id="rId14"/>
    <p:sldId id="278" r:id="rId15"/>
    <p:sldId id="279" r:id="rId16"/>
    <p:sldId id="282" r:id="rId17"/>
    <p:sldId id="284" r:id="rId18"/>
    <p:sldId id="28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46DDD-8210-4075-B8E4-4AEB14EED52A}" type="datetimeFigureOut">
              <a:rPr lang="en-GB" smtClean="0"/>
              <a:pPr/>
              <a:t>01/08/2013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C93D5-EAE3-4D1A-9BDF-A222017F1A5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C93D5-EAE3-4D1A-9BDF-A222017F1A54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C93D5-EAE3-4D1A-9BDF-A222017F1A54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F2BFC-3428-44F8-9BB1-09A63BA327FB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F2BFC-3428-44F8-9BB1-09A63BA327FB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F2BFC-3428-44F8-9BB1-09A63BA327FB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C93D5-EAE3-4D1A-9BDF-A222017F1A54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C93D5-EAE3-4D1A-9BDF-A222017F1A54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C93D5-EAE3-4D1A-9BDF-A222017F1A54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C93D5-EAE3-4D1A-9BDF-A222017F1A54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C93D5-EAE3-4D1A-9BDF-A222017F1A54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C93D5-EAE3-4D1A-9BDF-A222017F1A54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C93D5-EAE3-4D1A-9BDF-A222017F1A54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C93D5-EAE3-4D1A-9BDF-A222017F1A54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C93D5-EAE3-4D1A-9BDF-A222017F1A54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C93D5-EAE3-4D1A-9BDF-A222017F1A54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C93D5-EAE3-4D1A-9BDF-A222017F1A54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C93D5-EAE3-4D1A-9BDF-A222017F1A54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C93D5-EAE3-4D1A-9BDF-A222017F1A54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BC24-F27A-4ACD-B266-BA113C7962AB}" type="datetimeFigureOut">
              <a:rPr lang="en-GB" smtClean="0"/>
              <a:pPr/>
              <a:t>01/08/2013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A03D4D0-C721-40E0-9B9A-DE3D4A21722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BC24-F27A-4ACD-B266-BA113C7962AB}" type="datetimeFigureOut">
              <a:rPr lang="en-GB" smtClean="0"/>
              <a:pPr/>
              <a:t>01/08/2013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D4D0-C721-40E0-9B9A-DE3D4A2172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BC24-F27A-4ACD-B266-BA113C7962AB}" type="datetimeFigureOut">
              <a:rPr lang="en-GB" smtClean="0"/>
              <a:pPr/>
              <a:t>01/08/2013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D4D0-C721-40E0-9B9A-DE3D4A2172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BC24-F27A-4ACD-B266-BA113C7962AB}" type="datetimeFigureOut">
              <a:rPr lang="en-GB" smtClean="0"/>
              <a:pPr/>
              <a:t>01/08/2013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D4D0-C721-40E0-9B9A-DE3D4A21722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BC24-F27A-4ACD-B266-BA113C7962AB}" type="datetimeFigureOut">
              <a:rPr lang="en-GB" smtClean="0"/>
              <a:pPr/>
              <a:t>01/08/2013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A03D4D0-C721-40E0-9B9A-DE3D4A2172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BC24-F27A-4ACD-B266-BA113C7962AB}" type="datetimeFigureOut">
              <a:rPr lang="en-GB" smtClean="0"/>
              <a:pPr/>
              <a:t>01/08/2013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D4D0-C721-40E0-9B9A-DE3D4A21722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BC24-F27A-4ACD-B266-BA113C7962AB}" type="datetimeFigureOut">
              <a:rPr lang="en-GB" smtClean="0"/>
              <a:pPr/>
              <a:t>01/08/2013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D4D0-C721-40E0-9B9A-DE3D4A21722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BC24-F27A-4ACD-B266-BA113C7962AB}" type="datetimeFigureOut">
              <a:rPr lang="en-GB" smtClean="0"/>
              <a:pPr/>
              <a:t>01/08/2013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D4D0-C721-40E0-9B9A-DE3D4A2172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BC24-F27A-4ACD-B266-BA113C7962AB}" type="datetimeFigureOut">
              <a:rPr lang="en-GB" smtClean="0"/>
              <a:pPr/>
              <a:t>01/08/2013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D4D0-C721-40E0-9B9A-DE3D4A21722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BC24-F27A-4ACD-B266-BA113C7962AB}" type="datetimeFigureOut">
              <a:rPr lang="en-GB" smtClean="0"/>
              <a:pPr/>
              <a:t>01/08/2013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3D4D0-C721-40E0-9B9A-DE3D4A21722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BC24-F27A-4ACD-B266-BA113C7962AB}" type="datetimeFigureOut">
              <a:rPr lang="en-GB" smtClean="0"/>
              <a:pPr/>
              <a:t>01/08/2013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A03D4D0-C721-40E0-9B9A-DE3D4A21722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DF6BC24-F27A-4ACD-B266-BA113C7962AB}" type="datetimeFigureOut">
              <a:rPr lang="en-GB" smtClean="0"/>
              <a:pPr/>
              <a:t>01/08/2013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A03D4D0-C721-40E0-9B9A-DE3D4A21722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Adding and Subtracting three digits using written techniques (level 3)</a:t>
            </a:r>
          </a:p>
          <a:p>
            <a:r>
              <a:rPr lang="en-GB" dirty="0" smtClean="0"/>
              <a:t>Adding and subtracting decimals (level 4)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Number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Decimals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Discuss what decimals are.</a:t>
            </a:r>
          </a:p>
          <a:p>
            <a:r>
              <a:rPr lang="en-GB" dirty="0" smtClean="0"/>
              <a:t>Where are they used?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 rot="19076499">
            <a:off x="5667164" y="751682"/>
            <a:ext cx="284765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+mj-ea"/>
                <a:cs typeface="+mj-cs"/>
              </a:rPr>
              <a:t>2</a:t>
            </a:r>
            <a:r>
              <a:rPr lang="en-GB" sz="4800" b="1" cap="all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+mj-ea"/>
                <a:cs typeface="+mj-cs"/>
              </a:rPr>
              <a:t> </a:t>
            </a:r>
            <a:r>
              <a:rPr kumimoji="0" lang="en-GB" sz="48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Minutes</a:t>
            </a:r>
            <a:endParaRPr lang="en-GB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I add and subtract decimals?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2286000"/>
            <a:ext cx="7772400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Always line up decimals</a:t>
            </a:r>
          </a:p>
          <a:p>
            <a:pPr eaLnBrk="1" hangingPunct="1"/>
            <a:r>
              <a:rPr lang="en-US" dirty="0" smtClean="0"/>
              <a:t>Add and subtract like you always do</a:t>
            </a:r>
          </a:p>
          <a:p>
            <a:pPr eaLnBrk="1" hangingPunct="1"/>
            <a:r>
              <a:rPr lang="en-US" dirty="0" smtClean="0"/>
              <a:t>Bring decimal straight down in your answers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3779912" y="2780928"/>
          <a:ext cx="2443778" cy="3383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5043"/>
                <a:gridCol w="325037"/>
                <a:gridCol w="465049"/>
                <a:gridCol w="428943"/>
                <a:gridCol w="402152"/>
                <a:gridCol w="427554"/>
              </a:tblGrid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 smtClean="0"/>
                        <a:t>.</a:t>
                      </a:r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+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 smtClean="0"/>
                        <a:t>.</a:t>
                      </a:r>
                      <a:endParaRPr lang="en-GB" sz="4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 smtClean="0"/>
                        <a:t>.</a:t>
                      </a:r>
                      <a:endParaRPr lang="en-GB" sz="4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Adding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7772400" cy="140513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dirty="0" smtClean="0"/>
              <a:t>Examples:</a:t>
            </a:r>
          </a:p>
          <a:p>
            <a:pPr algn="ctr" eaLnBrk="1" hangingPunct="1">
              <a:buFontTx/>
              <a:buNone/>
            </a:pPr>
            <a:r>
              <a:rPr lang="en-US" sz="4000" dirty="0" smtClean="0"/>
              <a:t>4.55 + 11.3</a:t>
            </a:r>
          </a:p>
          <a:p>
            <a:pPr algn="ctr" eaLnBrk="1" hangingPunct="1">
              <a:buFontTx/>
              <a:buNone/>
            </a:pPr>
            <a:endParaRPr lang="en-US" sz="2800" dirty="0" smtClean="0"/>
          </a:p>
          <a:p>
            <a:pPr eaLnBrk="1" hangingPunct="1">
              <a:buFontTx/>
              <a:buNone/>
            </a:pPr>
            <a:endParaRPr lang="en-US" sz="2800" dirty="0" smtClean="0"/>
          </a:p>
        </p:txBody>
      </p:sp>
      <p:sp>
        <p:nvSpPr>
          <p:cNvPr id="21" name="Rectangle 20"/>
          <p:cNvSpPr/>
          <p:nvPr/>
        </p:nvSpPr>
        <p:spPr>
          <a:xfrm>
            <a:off x="5220072" y="4077072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82107" y="4077072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73995" y="4089846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220072" y="4665910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73995" y="4665910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069939" y="4665910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580112" y="4653136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069939" y="4089846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580112" y="5373216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222067" y="5385990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573995" y="5373216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067944" y="5373216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3779912" y="2780928"/>
          <a:ext cx="2443778" cy="3383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5043"/>
                <a:gridCol w="325037"/>
                <a:gridCol w="465049"/>
                <a:gridCol w="428943"/>
                <a:gridCol w="402152"/>
                <a:gridCol w="427554"/>
              </a:tblGrid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 smtClean="0"/>
                        <a:t>.</a:t>
                      </a:r>
                      <a:endParaRPr lang="en-GB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–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 smtClean="0"/>
                        <a:t>.</a:t>
                      </a:r>
                      <a:endParaRPr lang="en-GB" sz="4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1" dirty="0" smtClean="0"/>
                        <a:t>.</a:t>
                      </a:r>
                      <a:endParaRPr lang="en-GB" sz="4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Adding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7772400" cy="140513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dirty="0" smtClean="0"/>
              <a:t>Examples:</a:t>
            </a:r>
          </a:p>
          <a:p>
            <a:pPr algn="ctr" eaLnBrk="1" hangingPunct="1">
              <a:buFontTx/>
              <a:buNone/>
            </a:pPr>
            <a:r>
              <a:rPr lang="en-US" sz="4000" dirty="0" smtClean="0"/>
              <a:t>5.43 – 2.08</a:t>
            </a:r>
          </a:p>
          <a:p>
            <a:pPr algn="ctr" eaLnBrk="1" hangingPunct="1">
              <a:buFontTx/>
              <a:buNone/>
            </a:pPr>
            <a:endParaRPr lang="en-US" sz="2800" dirty="0" smtClean="0"/>
          </a:p>
          <a:p>
            <a:pPr eaLnBrk="1" hangingPunct="1">
              <a:buFontTx/>
              <a:buNone/>
            </a:pPr>
            <a:endParaRPr lang="en-US" sz="2800" dirty="0" smtClean="0"/>
          </a:p>
        </p:txBody>
      </p:sp>
      <p:sp>
        <p:nvSpPr>
          <p:cNvPr id="21" name="Rectangle 20"/>
          <p:cNvSpPr/>
          <p:nvPr/>
        </p:nvSpPr>
        <p:spPr>
          <a:xfrm>
            <a:off x="5220072" y="4077072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5292080" y="4293096"/>
            <a:ext cx="288032" cy="43204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207894" y="3717032"/>
            <a:ext cx="3722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82107" y="4077072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73995" y="4089846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220072" y="4665910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0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73995" y="4665910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580112" y="4653136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580112" y="5373216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222067" y="5385990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573995" y="5373216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508104" y="4068361"/>
            <a:ext cx="3722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8" grpId="0"/>
      <p:bldP spid="30" grpId="0"/>
      <p:bldP spid="31" grpId="0"/>
      <p:bldP spid="32" grpId="0"/>
      <p:bldP spid="33" grpId="0"/>
      <p:bldP spid="34" grpId="0"/>
      <p:bldP spid="37" grpId="0"/>
      <p:bldP spid="38" grpId="0"/>
      <p:bldP spid="39" grpId="0"/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-315416"/>
            <a:ext cx="7772400" cy="1143000"/>
          </a:xfrm>
        </p:spPr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79512" y="3933056"/>
            <a:ext cx="8784976" cy="285293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79512" y="2924944"/>
            <a:ext cx="8784976" cy="932684"/>
          </a:xfrm>
          <a:prstGeom prst="rect">
            <a:avLst/>
          </a:prstGeom>
          <a:noFill/>
          <a:ln w="38100">
            <a:solidFill>
              <a:srgbClr val="FFC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9512" y="764704"/>
            <a:ext cx="8784976" cy="201622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16024" y="3068960"/>
            <a:ext cx="8927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a. 36.8 +3.89	</a:t>
            </a:r>
            <a:r>
              <a:rPr lang="en-GB" sz="2400" dirty="0"/>
              <a:t> </a:t>
            </a:r>
            <a:r>
              <a:rPr lang="en-GB" sz="2400" dirty="0" smtClean="0"/>
              <a:t>      b. 6.77 – 0.49         </a:t>
            </a:r>
            <a:r>
              <a:rPr lang="en-GB" sz="2400" dirty="0" smtClean="0"/>
              <a:t>        c</a:t>
            </a:r>
            <a:r>
              <a:rPr lang="en-GB" sz="2400" dirty="0" smtClean="0"/>
              <a:t>. 58.7 + 9.508         d. 9.75 – 0.898         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79512" y="4077072"/>
            <a:ext cx="89644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en-GB" sz="2400" dirty="0" smtClean="0"/>
              <a:t>a) 3.56 + ? = 14.057		b) ? – 5.67 = 44.8</a:t>
            </a:r>
          </a:p>
          <a:p>
            <a:pPr marL="514350" indent="-514350">
              <a:buFontTx/>
              <a:buAutoNum type="arabicPeriod"/>
            </a:pPr>
            <a:r>
              <a:rPr lang="en-GB" sz="2400" dirty="0" smtClean="0"/>
              <a:t>John has a ten pound note. He buys a bag of crisps for £0.68 a chocolate bar for £2.35. How much change does he get?</a:t>
            </a:r>
          </a:p>
          <a:p>
            <a:pPr marL="514350" indent="-514350">
              <a:buFontTx/>
              <a:buAutoNum type="arabicPeriod"/>
            </a:pPr>
            <a:r>
              <a:rPr lang="en-GB" sz="2400" dirty="0" smtClean="0"/>
              <a:t>Jack buys a 4m length of wood. He needs to cut off two pieces of wood; one of length 0.8m and one of length 2.92m. What is the length of wood left over?</a:t>
            </a:r>
            <a:endParaRPr lang="en-GB" sz="24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51520" y="1010424"/>
          <a:ext cx="1934614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890"/>
                <a:gridCol w="302971"/>
                <a:gridCol w="302971"/>
                <a:gridCol w="208280"/>
                <a:gridCol w="409751"/>
                <a:gridCol w="409751"/>
              </a:tblGrid>
              <a:tr h="403245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4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7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+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5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7020272" y="980728"/>
          <a:ext cx="1934614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890"/>
                <a:gridCol w="302971"/>
                <a:gridCol w="302971"/>
                <a:gridCol w="208280"/>
                <a:gridCol w="409751"/>
                <a:gridCol w="409751"/>
              </a:tblGrid>
              <a:tr h="403245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4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8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</a:t>
                      </a:r>
                      <a:endParaRPr lang="en-GB" sz="2800" dirty="0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–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5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9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2483768" y="980728"/>
          <a:ext cx="1934614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890"/>
                <a:gridCol w="302971"/>
                <a:gridCol w="302971"/>
                <a:gridCol w="208280"/>
                <a:gridCol w="409751"/>
                <a:gridCol w="409751"/>
              </a:tblGrid>
              <a:tr h="403245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6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8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</a:t>
                      </a:r>
                      <a:endParaRPr lang="en-GB" sz="2800" dirty="0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–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5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788024" y="980728"/>
          <a:ext cx="1934614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890"/>
                <a:gridCol w="302971"/>
                <a:gridCol w="302971"/>
                <a:gridCol w="208280"/>
                <a:gridCol w="409751"/>
                <a:gridCol w="409751"/>
              </a:tblGrid>
              <a:tr h="403245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8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5</a:t>
                      </a:r>
                      <a:endParaRPr lang="en-GB" sz="2800" dirty="0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+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7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6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-315416"/>
            <a:ext cx="7772400" cy="1143000"/>
          </a:xfrm>
        </p:spPr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79512" y="3933056"/>
            <a:ext cx="8784976" cy="285293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79512" y="2924944"/>
            <a:ext cx="8784976" cy="864096"/>
          </a:xfrm>
          <a:prstGeom prst="rect">
            <a:avLst/>
          </a:prstGeom>
          <a:noFill/>
          <a:ln w="38100">
            <a:solidFill>
              <a:srgbClr val="FFC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9512" y="764704"/>
            <a:ext cx="8784976" cy="201622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16024" y="3068960"/>
            <a:ext cx="8927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a. 36.8 +</a:t>
            </a:r>
            <a:r>
              <a:rPr lang="en-GB" sz="2400" dirty="0" smtClean="0"/>
              <a:t>3.89 = 40.69</a:t>
            </a:r>
            <a:r>
              <a:rPr lang="en-GB" sz="2400" dirty="0" smtClean="0"/>
              <a:t>	</a:t>
            </a:r>
            <a:r>
              <a:rPr lang="en-GB" sz="2400" dirty="0"/>
              <a:t> </a:t>
            </a:r>
            <a:r>
              <a:rPr lang="en-GB" sz="2400" dirty="0" smtClean="0"/>
              <a:t>      b. 6.77 – 0.49  </a:t>
            </a:r>
            <a:r>
              <a:rPr lang="en-GB" sz="2400" dirty="0" smtClean="0"/>
              <a:t>= 6.28       </a:t>
            </a:r>
            <a:r>
              <a:rPr lang="en-GB" sz="2400" dirty="0" smtClean="0"/>
              <a:t>c. 58.7 + 9.508 </a:t>
            </a:r>
            <a:r>
              <a:rPr lang="en-GB" sz="2400" dirty="0" smtClean="0"/>
              <a:t>= 68.208       </a:t>
            </a:r>
            <a:r>
              <a:rPr lang="en-GB" sz="2400" dirty="0" smtClean="0"/>
              <a:t>d. 9.75 – 0.898 </a:t>
            </a:r>
            <a:r>
              <a:rPr lang="en-GB" sz="2400" dirty="0" smtClean="0"/>
              <a:t>= 8.852</a:t>
            </a:r>
            <a:r>
              <a:rPr lang="en-GB" sz="2400" dirty="0" smtClean="0"/>
              <a:t>        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79512" y="4077072"/>
            <a:ext cx="89644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en-GB" sz="2400" dirty="0" smtClean="0"/>
              <a:t>a) 3.56 + ? = 14.057		b) ? – 5.67 = 44.8</a:t>
            </a:r>
          </a:p>
          <a:p>
            <a:pPr marL="514350" indent="-514350">
              <a:buFontTx/>
              <a:buAutoNum type="arabicPeriod"/>
            </a:pPr>
            <a:r>
              <a:rPr lang="en-GB" sz="2400" dirty="0" smtClean="0"/>
              <a:t>John </a:t>
            </a:r>
            <a:r>
              <a:rPr lang="en-GB" sz="2400" dirty="0" smtClean="0"/>
              <a:t>has a ten pound note. He buys a bag of crisps for £0.68 a chocolate bar for £2.35. How much change does he get?</a:t>
            </a:r>
          </a:p>
          <a:p>
            <a:pPr marL="514350" indent="-514350">
              <a:buFontTx/>
              <a:buAutoNum type="arabicPeriod"/>
            </a:pPr>
            <a:r>
              <a:rPr lang="en-GB" sz="2400" dirty="0" smtClean="0"/>
              <a:t>Jack buys a 4m length of wood. He needs to cut off two pieces of wood; one of length 0.8m and one of length 2.92m. What is the length of wood left over?</a:t>
            </a:r>
            <a:endParaRPr lang="en-GB" sz="24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51520" y="1010424"/>
          <a:ext cx="1934614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890"/>
                <a:gridCol w="302971"/>
                <a:gridCol w="302971"/>
                <a:gridCol w="208280"/>
                <a:gridCol w="409751"/>
                <a:gridCol w="409751"/>
              </a:tblGrid>
              <a:tr h="403245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4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7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+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5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5</a:t>
                      </a:r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9</a:t>
                      </a:r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9</a:t>
                      </a:r>
                      <a:endParaRPr lang="en-GB" sz="2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7020272" y="980728"/>
          <a:ext cx="1934614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890"/>
                <a:gridCol w="302971"/>
                <a:gridCol w="302971"/>
                <a:gridCol w="208280"/>
                <a:gridCol w="409751"/>
                <a:gridCol w="409751"/>
              </a:tblGrid>
              <a:tr h="403245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4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8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</a:t>
                      </a:r>
                      <a:endParaRPr lang="en-GB" sz="2800" dirty="0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–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5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9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9</a:t>
                      </a:r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5</a:t>
                      </a:r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4</a:t>
                      </a:r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2483768" y="980728"/>
          <a:ext cx="1934614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890"/>
                <a:gridCol w="302971"/>
                <a:gridCol w="302971"/>
                <a:gridCol w="208280"/>
                <a:gridCol w="409751"/>
                <a:gridCol w="409751"/>
              </a:tblGrid>
              <a:tr h="403245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6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8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</a:t>
                      </a:r>
                      <a:endParaRPr lang="en-GB" sz="2800" dirty="0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–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5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</a:t>
                      </a:r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6</a:t>
                      </a:r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6</a:t>
                      </a:r>
                      <a:endParaRPr lang="en-GB" sz="3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788024" y="980728"/>
          <a:ext cx="1934614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890"/>
                <a:gridCol w="302971"/>
                <a:gridCol w="302971"/>
                <a:gridCol w="208280"/>
                <a:gridCol w="409751"/>
                <a:gridCol w="409751"/>
              </a:tblGrid>
              <a:tr h="403245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8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5</a:t>
                      </a:r>
                      <a:endParaRPr lang="en-GB" sz="2800" dirty="0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+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7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6</a:t>
                      </a:r>
                      <a:endParaRPr lang="en-GB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</a:t>
                      </a:r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.</a:t>
                      </a:r>
                      <a:endParaRPr lang="en-GB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1</a:t>
                      </a:r>
                      <a:endParaRPr lang="en-GB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714348" y="3857628"/>
            <a:ext cx="8286808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			</a:t>
            </a:r>
            <a:r>
              <a:rPr lang="en-US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 10.497                         </a:t>
            </a:r>
            <a:r>
              <a:rPr lang="en-US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50.47</a:t>
            </a:r>
          </a:p>
          <a:p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                                                                               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  </a:t>
            </a:r>
          </a:p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      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£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6.97</a:t>
            </a:r>
          </a:p>
          <a:p>
            <a:endParaRPr lang="en-U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en-U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                                           </a:t>
            </a:r>
            <a:endParaRPr lang="en-U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                                                       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0.28 </a:t>
            </a:r>
            <a:r>
              <a:rPr lang="en-US" sz="1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m</a:t>
            </a:r>
            <a:endParaRPr lang="en-US" sz="2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214422"/>
            <a:ext cx="7772400" cy="928686"/>
          </a:xfrm>
        </p:spPr>
        <p:txBody>
          <a:bodyPr>
            <a:noAutofit/>
          </a:bodyPr>
          <a:lstStyle/>
          <a:p>
            <a:r>
              <a:rPr lang="en-GB" sz="2400" dirty="0" smtClean="0"/>
              <a:t>Can only use digit once. Make 15 by using three numbers horizontally vertically or diagonally</a:t>
            </a:r>
            <a:endParaRPr lang="en-GB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3108" y="2357430"/>
          <a:ext cx="4381089" cy="32266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460363"/>
                <a:gridCol w="1460363"/>
                <a:gridCol w="1460363"/>
              </a:tblGrid>
              <a:tr h="107556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0755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7556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67544" y="5733256"/>
            <a:ext cx="84275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1	2	3	4	5	6	7	8	9	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50039" y="260648"/>
            <a:ext cx="47832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Game : Sum 15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00298" y="2143116"/>
            <a:ext cx="65434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</a:t>
            </a:r>
            <a:endParaRPr lang="en-US" sz="8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0496" y="2143116"/>
            <a:ext cx="65434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8</a:t>
            </a:r>
            <a:endParaRPr lang="en-US" sz="80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95536" y="5733256"/>
            <a:ext cx="504056" cy="72008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203848" y="5733256"/>
            <a:ext cx="504056" cy="72008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000496" y="3214686"/>
            <a:ext cx="65434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7</a:t>
            </a:r>
            <a:endParaRPr lang="en-US" sz="8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012160" y="5733256"/>
            <a:ext cx="504056" cy="72008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500694" y="4286256"/>
            <a:ext cx="65434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4</a:t>
            </a:r>
            <a:endParaRPr lang="en-US" sz="80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6876256" y="5733256"/>
            <a:ext cx="504056" cy="72008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572132" y="2143116"/>
            <a:ext cx="65434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6</a:t>
            </a:r>
            <a:endParaRPr lang="en-US" sz="8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5004048" y="5805264"/>
            <a:ext cx="504056" cy="72008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214546" y="2714620"/>
            <a:ext cx="5040560" cy="14401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092280" y="1916832"/>
            <a:ext cx="180850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=15</a:t>
            </a:r>
            <a:endParaRPr lang="en-US" sz="8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00192" y="260648"/>
            <a:ext cx="24753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For example</a:t>
            </a:r>
            <a:endParaRPr lang="en-US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214422"/>
            <a:ext cx="7772400" cy="928686"/>
          </a:xfrm>
        </p:spPr>
        <p:txBody>
          <a:bodyPr>
            <a:noAutofit/>
          </a:bodyPr>
          <a:lstStyle/>
          <a:p>
            <a:r>
              <a:rPr lang="en-GB" sz="2400" dirty="0" smtClean="0"/>
              <a:t>Can only use digit once. Make 15 by using three numbers horizontally vertically or diagonally</a:t>
            </a:r>
            <a:endParaRPr lang="en-GB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3108" y="2357430"/>
          <a:ext cx="4381089" cy="32266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460363"/>
                <a:gridCol w="1460363"/>
                <a:gridCol w="1460363"/>
              </a:tblGrid>
              <a:tr h="107556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07556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7556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67544" y="5733256"/>
            <a:ext cx="84275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1	2	3	4	5	6	7	8	9	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50039" y="260648"/>
            <a:ext cx="47832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Game : Sum 15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44624"/>
            <a:ext cx="9073008" cy="6804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7584" y="-315416"/>
            <a:ext cx="77724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10 Quick Questions 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914400" y="908720"/>
            <a:ext cx="7762056" cy="561662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SzPct val="90000"/>
              <a:buFont typeface="+mj-lt"/>
              <a:buAutoNum type="arabicPeriod"/>
            </a:pPr>
            <a:r>
              <a:rPr lang="en-GB" sz="4100" dirty="0" smtClean="0"/>
              <a:t>7+4</a:t>
            </a:r>
          </a:p>
          <a:p>
            <a:pPr marL="514350" indent="-514350">
              <a:buSzPct val="90000"/>
              <a:buFont typeface="+mj-lt"/>
              <a:buAutoNum type="arabicPeriod"/>
            </a:pPr>
            <a:r>
              <a:rPr lang="en-GB" sz="4100" dirty="0" smtClean="0"/>
              <a:t>12+9</a:t>
            </a:r>
          </a:p>
          <a:p>
            <a:pPr marL="514350" indent="-514350">
              <a:buSzPct val="90000"/>
              <a:buFont typeface="+mj-lt"/>
              <a:buAutoNum type="arabicPeriod"/>
            </a:pPr>
            <a:r>
              <a:rPr lang="en-GB" sz="4100" dirty="0" smtClean="0"/>
              <a:t>7–5</a:t>
            </a:r>
          </a:p>
          <a:p>
            <a:pPr marL="514350" indent="-514350">
              <a:buSzPct val="90000"/>
              <a:buFont typeface="+mj-lt"/>
              <a:buAutoNum type="arabicPeriod"/>
            </a:pPr>
            <a:r>
              <a:rPr lang="en-GB" sz="4100" dirty="0" smtClean="0"/>
              <a:t>23–6</a:t>
            </a:r>
          </a:p>
          <a:p>
            <a:pPr marL="514350" indent="-514350">
              <a:buSzPct val="90000"/>
              <a:buFont typeface="+mj-lt"/>
              <a:buAutoNum type="arabicPeriod"/>
            </a:pPr>
            <a:r>
              <a:rPr lang="en-GB" sz="4100" dirty="0" smtClean="0"/>
              <a:t>96–12</a:t>
            </a:r>
          </a:p>
          <a:p>
            <a:pPr marL="514350" indent="-514350">
              <a:buSzPct val="90000"/>
              <a:buFont typeface="+mj-lt"/>
              <a:buAutoNum type="arabicPeriod"/>
            </a:pPr>
            <a:r>
              <a:rPr lang="en-GB" sz="4100" dirty="0" smtClean="0"/>
              <a:t>16+33</a:t>
            </a:r>
          </a:p>
          <a:p>
            <a:pPr marL="514350" indent="-514350">
              <a:buSzPct val="90000"/>
              <a:buFont typeface="+mj-lt"/>
              <a:buAutoNum type="arabicPeriod"/>
            </a:pPr>
            <a:r>
              <a:rPr lang="en-GB" sz="4100" dirty="0" smtClean="0"/>
              <a:t>45+39</a:t>
            </a:r>
          </a:p>
          <a:p>
            <a:pPr marL="514350" indent="-514350">
              <a:buSzPct val="90000"/>
              <a:buFont typeface="+mj-lt"/>
              <a:buAutoNum type="arabicPeriod"/>
            </a:pPr>
            <a:r>
              <a:rPr lang="en-GB" sz="4100" dirty="0" smtClean="0"/>
              <a:t>34+17</a:t>
            </a:r>
          </a:p>
          <a:p>
            <a:pPr marL="514350" indent="-514350">
              <a:buSzPct val="90000"/>
              <a:buFont typeface="+mj-lt"/>
              <a:buAutoNum type="arabicPeriod"/>
            </a:pPr>
            <a:r>
              <a:rPr lang="en-GB" sz="4100" dirty="0" smtClean="0"/>
              <a:t>92 –18</a:t>
            </a:r>
          </a:p>
          <a:p>
            <a:pPr marL="514350" indent="-514350">
              <a:buSzPct val="90000"/>
              <a:buFont typeface="+mj-lt"/>
              <a:buAutoNum type="arabicPeriod"/>
            </a:pPr>
            <a:r>
              <a:rPr lang="en-GB" sz="4100" dirty="0" smtClean="0"/>
              <a:t>136–22</a:t>
            </a:r>
            <a:endParaRPr lang="en-GB" dirty="0" smtClean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3563888" y="980728"/>
            <a:ext cx="7762056" cy="5616624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GB" sz="4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lang="en-GB" sz="4100" dirty="0" smtClean="0"/>
              <a:t>21</a:t>
            </a:r>
            <a:endParaRPr kumimoji="0" lang="en-GB" sz="4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lang="en-GB" sz="4100" dirty="0" smtClean="0"/>
              <a:t>2</a:t>
            </a:r>
            <a:endParaRPr kumimoji="0" lang="en-GB" sz="4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lang="en-GB" sz="4100" dirty="0" smtClean="0"/>
              <a:t>17</a:t>
            </a:r>
            <a:endParaRPr kumimoji="0" lang="en-GB" sz="4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lang="en-GB" sz="4100" dirty="0" smtClean="0"/>
              <a:t>8</a:t>
            </a:r>
            <a:r>
              <a:rPr kumimoji="0" lang="en-GB" sz="4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lang="en-GB" sz="4100" dirty="0" smtClean="0"/>
              <a:t>49</a:t>
            </a:r>
            <a:endParaRPr kumimoji="0" lang="en-GB" sz="4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lang="en-GB" sz="4100" noProof="0" dirty="0" smtClean="0"/>
              <a:t>8</a:t>
            </a:r>
            <a:r>
              <a:rPr kumimoji="0" lang="en-GB" sz="4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lang="en-GB" sz="4100" dirty="0" smtClean="0"/>
              <a:t>51</a:t>
            </a:r>
            <a:endParaRPr kumimoji="0" lang="en-GB" sz="4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lang="en-GB" sz="4100" dirty="0" smtClean="0"/>
              <a:t>74</a:t>
            </a:r>
            <a:endParaRPr kumimoji="0" lang="en-GB" sz="4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GB" sz="4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114</a:t>
            </a: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180182" y="1479966"/>
          <a:ext cx="2399930" cy="5117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9986"/>
                <a:gridCol w="479986"/>
                <a:gridCol w="479986"/>
                <a:gridCol w="479986"/>
                <a:gridCol w="479986"/>
              </a:tblGrid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7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2</a:t>
                      </a:r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3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4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9</a:t>
                      </a:r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4</a:t>
                      </a:r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</a:t>
                      </a:r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</a:t>
                      </a:r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228184" y="1484784"/>
          <a:ext cx="2399930" cy="5117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9986"/>
                <a:gridCol w="479986"/>
                <a:gridCol w="479986"/>
                <a:gridCol w="479986"/>
                <a:gridCol w="479986"/>
              </a:tblGrid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6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7</a:t>
                      </a:r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-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5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9</a:t>
                      </a:r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</a:t>
                      </a:r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2</a:t>
                      </a:r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14612" y="404664"/>
            <a:ext cx="6215106" cy="1656184"/>
          </a:xfrm>
        </p:spPr>
        <p:txBody>
          <a:bodyPr>
            <a:normAutofit/>
          </a:bodyPr>
          <a:lstStyle/>
          <a:p>
            <a:r>
              <a:rPr lang="en-GB" sz="3200" dirty="0" smtClean="0"/>
              <a:t>With the person next to you. </a:t>
            </a:r>
            <a:br>
              <a:rPr lang="en-GB" sz="3200" dirty="0" smtClean="0"/>
            </a:br>
            <a:r>
              <a:rPr lang="en-GB" sz="3200" dirty="0" smtClean="0"/>
              <a:t>Discuss what mistakes have been made, if any!</a:t>
            </a:r>
            <a:endParaRPr lang="en-GB" sz="3200" dirty="0"/>
          </a:p>
        </p:txBody>
      </p:sp>
      <p:sp>
        <p:nvSpPr>
          <p:cNvPr id="5" name="Rectangle 4"/>
          <p:cNvSpPr/>
          <p:nvPr/>
        </p:nvSpPr>
        <p:spPr>
          <a:xfrm rot="19076499">
            <a:off x="-165485" y="243561"/>
            <a:ext cx="284765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4800" b="1" cap="all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ea typeface="+mj-ea"/>
                <a:cs typeface="+mj-cs"/>
              </a:rPr>
              <a:t>4 </a:t>
            </a:r>
            <a:r>
              <a:rPr kumimoji="0" lang="en-GB" sz="48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Minutes</a:t>
            </a:r>
            <a:endParaRPr lang="en-GB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3275856" y="2420888"/>
            <a:ext cx="3456384" cy="367240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 startAt="2"/>
              <a:tabLst/>
              <a:defRPr/>
            </a:pP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349+72</a:t>
            </a:r>
            <a:r>
              <a:rPr kumimoji="0" lang="en-GB" sz="4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sz="quarter" idx="1"/>
          </p:nvPr>
        </p:nvSpPr>
        <p:spPr>
          <a:xfrm>
            <a:off x="6300192" y="2420888"/>
            <a:ext cx="3456384" cy="3672408"/>
          </a:xfrm>
        </p:spPr>
        <p:txBody>
          <a:bodyPr>
            <a:normAutofit/>
          </a:bodyPr>
          <a:lstStyle/>
          <a:p>
            <a:pPr marL="742950" indent="-742950">
              <a:buSzPct val="90000"/>
              <a:buFont typeface="+mj-lt"/>
              <a:buAutoNum type="arabicPeriod" startAt="3"/>
            </a:pPr>
            <a:r>
              <a:rPr lang="en-GB" sz="3600" dirty="0" smtClean="0"/>
              <a:t>67–59</a:t>
            </a:r>
            <a:r>
              <a:rPr lang="en-GB" sz="3200" dirty="0" smtClean="0"/>
              <a:t> </a:t>
            </a: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-36512" y="2420888"/>
            <a:ext cx="3456384" cy="367240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49+72+100</a:t>
            </a:r>
            <a:r>
              <a:rPr kumimoji="0" lang="en-GB" sz="4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99862" y="1412776"/>
          <a:ext cx="2399930" cy="51173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9986"/>
                <a:gridCol w="479986"/>
                <a:gridCol w="479986"/>
                <a:gridCol w="479986"/>
                <a:gridCol w="479986"/>
              </a:tblGrid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0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0</a:t>
                      </a:r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7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2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4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9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</a:t>
                      </a:r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3</a:t>
                      </a:r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1</a:t>
                      </a:r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0</a:t>
                      </a:r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386+542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143372" y="1285860"/>
          <a:ext cx="1828424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106"/>
                <a:gridCol w="457106"/>
                <a:gridCol w="457106"/>
                <a:gridCol w="457106"/>
              </a:tblGrid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412432" y="3009726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04320" y="2996952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08376" y="2996952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12432" y="2361654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404320" y="2348880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908376" y="2348880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412432" y="3729806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404320" y="3717032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908376" y="3717032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260304" y="3348281"/>
            <a:ext cx="3722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392+779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786180" y="1196752"/>
          <a:ext cx="2214580" cy="3375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3645"/>
                <a:gridCol w="553645"/>
                <a:gridCol w="553645"/>
                <a:gridCol w="553645"/>
              </a:tblGrid>
              <a:tr h="675051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</a:tr>
              <a:tr h="675051"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  <a:tr h="675051"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  <a:tr h="675051"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051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412432" y="3009726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04320" y="2996952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08376" y="2996952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12432" y="2361654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404320" y="2348880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908376" y="2348880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412432" y="3729806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957093" y="3717032"/>
            <a:ext cx="9749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1 1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908376" y="3717032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788024" y="3348281"/>
            <a:ext cx="3722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11960" y="3276273"/>
            <a:ext cx="3722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386–142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000496" y="1196752"/>
          <a:ext cx="2000264" cy="3375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066"/>
                <a:gridCol w="500066"/>
                <a:gridCol w="500066"/>
                <a:gridCol w="500066"/>
              </a:tblGrid>
              <a:tr h="675051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</a:tr>
              <a:tr h="675051"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  <a:tr h="675051"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  <a:tr h="675051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–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051"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412432" y="3009726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04320" y="2996952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08376" y="2996952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12432" y="2361654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6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404320" y="2348880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908376" y="2348880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412432" y="3729806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404320" y="3717032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908376" y="3717032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832–279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143370" y="1357298"/>
          <a:ext cx="1899864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4966"/>
                <a:gridCol w="474966"/>
                <a:gridCol w="474966"/>
                <a:gridCol w="474966"/>
              </a:tblGrid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826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412432" y="3009726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04320" y="2996952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08376" y="2996952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12432" y="2361654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404320" y="2348880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8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908376" y="2348880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412432" y="3729806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429979" y="3717032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908376" y="3717032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847854" y="1980129"/>
            <a:ext cx="3722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292080" y="2276872"/>
            <a:ext cx="3722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5004048" y="2564904"/>
            <a:ext cx="288032" cy="43204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99992" y="2564904"/>
            <a:ext cx="288032" cy="43204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139952" y="2132856"/>
            <a:ext cx="3722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16016" y="1980129"/>
            <a:ext cx="3722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15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-315416"/>
            <a:ext cx="7772400" cy="1143000"/>
          </a:xfrm>
        </p:spPr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79512" y="4005064"/>
            <a:ext cx="8784976" cy="237626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88404" y="3000372"/>
            <a:ext cx="8741314" cy="864096"/>
          </a:xfrm>
          <a:prstGeom prst="rect">
            <a:avLst/>
          </a:prstGeom>
          <a:noFill/>
          <a:ln w="38100">
            <a:solidFill>
              <a:srgbClr val="FFC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9512" y="764704"/>
            <a:ext cx="8750206" cy="201622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14282" y="3000372"/>
            <a:ext cx="8604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a. 467 +389	</a:t>
            </a:r>
            <a:r>
              <a:rPr lang="en-GB" sz="2800" dirty="0"/>
              <a:t> </a:t>
            </a:r>
            <a:r>
              <a:rPr lang="en-GB" sz="2800" dirty="0" smtClean="0"/>
              <a:t>     b. 67</a:t>
            </a:r>
            <a:r>
              <a:rPr lang="en-GB" sz="2800" dirty="0"/>
              <a:t>7</a:t>
            </a:r>
            <a:r>
              <a:rPr lang="en-GB" sz="2800" dirty="0" smtClean="0"/>
              <a:t> – 489      c. 587 + 958       d. 975 – 688         </a:t>
            </a:r>
            <a:endParaRPr lang="en-GB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79512" y="4136300"/>
            <a:ext cx="89644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en-GB" sz="2800" dirty="0" smtClean="0"/>
              <a:t>a) 345+567 –259		b) 567–356+448</a:t>
            </a:r>
          </a:p>
          <a:p>
            <a:pPr marL="514350" indent="-514350">
              <a:buFontTx/>
              <a:buAutoNum type="arabicPeriod"/>
            </a:pPr>
            <a:r>
              <a:rPr lang="en-GB" sz="2800" dirty="0" smtClean="0"/>
              <a:t>John earns £345 in January and £789 in February, How much does he make all together? </a:t>
            </a:r>
          </a:p>
          <a:p>
            <a:pPr marL="514350" indent="-514350">
              <a:buAutoNum type="arabicPeriod"/>
            </a:pPr>
            <a:r>
              <a:rPr lang="en-GB" sz="2800" dirty="0" smtClean="0"/>
              <a:t>A TV cost £965, in a sale the TV is reduced </a:t>
            </a:r>
            <a:r>
              <a:rPr lang="en-GB" sz="2800" dirty="0" smtClean="0"/>
              <a:t> by </a:t>
            </a:r>
            <a:r>
              <a:rPr lang="en-GB" sz="2800" dirty="0" smtClean="0"/>
              <a:t>£188, How much will the TV cost?  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39552" y="788680"/>
          <a:ext cx="1481967" cy="1920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868"/>
                <a:gridCol w="297033"/>
                <a:gridCol w="297033"/>
                <a:gridCol w="297033"/>
              </a:tblGrid>
              <a:tr h="403245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2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4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8</a:t>
                      </a:r>
                      <a:endParaRPr lang="en-GB" sz="3600" dirty="0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+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3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5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2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771800" y="764704"/>
          <a:ext cx="1481967" cy="1920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868"/>
                <a:gridCol w="297033"/>
                <a:gridCol w="297033"/>
                <a:gridCol w="297033"/>
              </a:tblGrid>
              <a:tr h="403245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7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4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8</a:t>
                      </a:r>
                      <a:endParaRPr lang="en-GB" sz="3600" dirty="0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–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3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3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2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4962241" y="764704"/>
          <a:ext cx="1481967" cy="1920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868"/>
                <a:gridCol w="297033"/>
                <a:gridCol w="297033"/>
                <a:gridCol w="297033"/>
              </a:tblGrid>
              <a:tr h="403245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8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5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3</a:t>
                      </a:r>
                      <a:endParaRPr lang="en-GB" sz="3600" dirty="0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–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6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3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9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236296" y="764704"/>
          <a:ext cx="1481967" cy="1920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868"/>
                <a:gridCol w="297033"/>
                <a:gridCol w="297033"/>
                <a:gridCol w="297033"/>
              </a:tblGrid>
              <a:tr h="403245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8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5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6</a:t>
                      </a:r>
                      <a:endParaRPr lang="en-GB" sz="3600" dirty="0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+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7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8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9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-315416"/>
            <a:ext cx="7772400" cy="1143000"/>
          </a:xfrm>
        </p:spPr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79512" y="4005064"/>
            <a:ext cx="8784976" cy="237626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79512" y="2924944"/>
            <a:ext cx="8784976" cy="1004122"/>
          </a:xfrm>
          <a:prstGeom prst="rect">
            <a:avLst/>
          </a:prstGeom>
          <a:noFill/>
          <a:ln w="38100">
            <a:solidFill>
              <a:srgbClr val="FFC00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9512" y="764704"/>
            <a:ext cx="8784976" cy="201622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16024" y="3068960"/>
            <a:ext cx="86044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eriod"/>
            </a:pPr>
            <a:r>
              <a:rPr lang="en-GB" sz="2800" dirty="0" smtClean="0"/>
              <a:t>467 </a:t>
            </a:r>
            <a:r>
              <a:rPr lang="en-GB" sz="2800" dirty="0" smtClean="0"/>
              <a:t>+389	</a:t>
            </a:r>
            <a:r>
              <a:rPr lang="en-GB" sz="2800" dirty="0"/>
              <a:t> </a:t>
            </a:r>
            <a:r>
              <a:rPr lang="en-GB" sz="2800" dirty="0" smtClean="0"/>
              <a:t>     b. 67</a:t>
            </a:r>
            <a:r>
              <a:rPr lang="en-GB" sz="2800" dirty="0"/>
              <a:t>7</a:t>
            </a:r>
            <a:r>
              <a:rPr lang="en-GB" sz="2800" dirty="0" smtClean="0"/>
              <a:t> – 489      </a:t>
            </a:r>
            <a:endParaRPr lang="en-GB" sz="2800" dirty="0" smtClean="0"/>
          </a:p>
          <a:p>
            <a:pPr marL="514350" indent="-514350"/>
            <a:r>
              <a:rPr lang="en-GB" sz="2800" dirty="0" smtClean="0"/>
              <a:t>c</a:t>
            </a:r>
            <a:r>
              <a:rPr lang="en-GB" sz="2800" dirty="0" smtClean="0"/>
              <a:t>. 587 + 958       d. 975 – 688         </a:t>
            </a:r>
            <a:endParaRPr lang="en-GB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79512" y="4136300"/>
            <a:ext cx="89644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en-GB" sz="2800" dirty="0" smtClean="0">
                <a:latin typeface="Comic Sans MS" pitchFamily="66" charset="0"/>
              </a:rPr>
              <a:t>a) 345+567 –259		b) 567–356+448</a:t>
            </a:r>
          </a:p>
          <a:p>
            <a:pPr marL="514350" indent="-514350">
              <a:buFontTx/>
              <a:buAutoNum type="arabicPeriod"/>
            </a:pPr>
            <a:r>
              <a:rPr lang="en-GB" sz="2800" dirty="0" smtClean="0">
                <a:latin typeface="Comic Sans MS" pitchFamily="66" charset="0"/>
              </a:rPr>
              <a:t>John earns £345 in January and £789 in February, How much does he make all together? </a:t>
            </a:r>
          </a:p>
          <a:p>
            <a:pPr marL="514350" indent="-514350">
              <a:buAutoNum type="arabicPeriod"/>
            </a:pPr>
            <a:r>
              <a:rPr lang="en-GB" sz="2800" dirty="0" smtClean="0">
                <a:latin typeface="Comic Sans MS" pitchFamily="66" charset="0"/>
              </a:rPr>
              <a:t>A TV cost £965, in a sale the TV is reduced by £188, How much will the TV cost?  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39552" y="788680"/>
          <a:ext cx="1481967" cy="1920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868"/>
                <a:gridCol w="297033"/>
                <a:gridCol w="297033"/>
                <a:gridCol w="297033"/>
              </a:tblGrid>
              <a:tr h="403245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2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4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8</a:t>
                      </a:r>
                      <a:endParaRPr lang="en-GB" sz="3600" dirty="0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+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3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5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2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771800" y="764704"/>
          <a:ext cx="1481967" cy="1920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868"/>
                <a:gridCol w="297033"/>
                <a:gridCol w="297033"/>
                <a:gridCol w="297033"/>
              </a:tblGrid>
              <a:tr h="403245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7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4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8</a:t>
                      </a:r>
                      <a:endParaRPr lang="en-GB" sz="3600" dirty="0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–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3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3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2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4962241" y="764704"/>
          <a:ext cx="1481967" cy="1920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868"/>
                <a:gridCol w="297033"/>
                <a:gridCol w="297033"/>
                <a:gridCol w="297033"/>
              </a:tblGrid>
              <a:tr h="403245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8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5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3</a:t>
                      </a:r>
                      <a:endParaRPr lang="en-GB" sz="3600" dirty="0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–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6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3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9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 </a:t>
                      </a:r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236296" y="764704"/>
          <a:ext cx="1481967" cy="1920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0868"/>
                <a:gridCol w="297033"/>
                <a:gridCol w="297033"/>
                <a:gridCol w="297033"/>
              </a:tblGrid>
              <a:tr h="403245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8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5</a:t>
                      </a:r>
                      <a:endParaRPr lang="en-GB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6</a:t>
                      </a:r>
                      <a:endParaRPr lang="en-GB" sz="3600" dirty="0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+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7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8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9</a:t>
                      </a:r>
                      <a:endParaRPr lang="en-GB" sz="3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935088" y="1928802"/>
            <a:ext cx="82089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600   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416    214  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1645                 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85984" y="2928935"/>
            <a:ext cx="528641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856          </a:t>
            </a:r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     188              1545              287                  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43306" y="3929066"/>
            <a:ext cx="485778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653            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659</a:t>
            </a:r>
            <a:endParaRPr lang="en-US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643802" y="4572008"/>
            <a:ext cx="1500198" cy="18466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£</a:t>
            </a:r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1134</a:t>
            </a:r>
          </a:p>
          <a:p>
            <a:endParaRPr lang="en-US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en-US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£777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280</TotalTime>
  <Words>508</Words>
  <Application>Microsoft Office PowerPoint</Application>
  <PresentationFormat>On-screen Show (4:3)</PresentationFormat>
  <Paragraphs>377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Equity</vt:lpstr>
      <vt:lpstr>Number</vt:lpstr>
      <vt:lpstr>10 Quick Questions </vt:lpstr>
      <vt:lpstr>With the person next to you.  Discuss what mistakes have been made, if any!</vt:lpstr>
      <vt:lpstr>386+542</vt:lpstr>
      <vt:lpstr>392+779</vt:lpstr>
      <vt:lpstr>386–142</vt:lpstr>
      <vt:lpstr>832–279</vt:lpstr>
      <vt:lpstr>Questions</vt:lpstr>
      <vt:lpstr>Questions</vt:lpstr>
      <vt:lpstr>Decimals</vt:lpstr>
      <vt:lpstr>How do I add and subtract decimals?</vt:lpstr>
      <vt:lpstr>Adding</vt:lpstr>
      <vt:lpstr>Adding</vt:lpstr>
      <vt:lpstr>Questions</vt:lpstr>
      <vt:lpstr>Questions</vt:lpstr>
      <vt:lpstr>Can only use digit once. Make 15 by using three numbers horizontally vertically or diagonally</vt:lpstr>
      <vt:lpstr>Can only use digit once. Make 15 by using three numbers horizontally vertically or diagonally</vt:lpstr>
      <vt:lpstr>Slide 18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</dc:title>
  <dc:creator>Murdo</dc:creator>
  <cp:lastModifiedBy>markgreenaway1@gmail.com</cp:lastModifiedBy>
  <cp:revision>16</cp:revision>
  <dcterms:created xsi:type="dcterms:W3CDTF">2013-01-11T15:23:09Z</dcterms:created>
  <dcterms:modified xsi:type="dcterms:W3CDTF">2013-08-01T12:43:47Z</dcterms:modified>
</cp:coreProperties>
</file>