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6" r:id="rId6"/>
    <p:sldId id="267" r:id="rId7"/>
    <p:sldId id="268" r:id="rId8"/>
    <p:sldId id="263" r:id="rId9"/>
    <p:sldId id="269" r:id="rId10"/>
    <p:sldId id="270" r:id="rId11"/>
    <p:sldId id="271" r:id="rId12"/>
    <p:sldId id="277" r:id="rId13"/>
    <p:sldId id="273" r:id="rId14"/>
    <p:sldId id="278" r:id="rId15"/>
    <p:sldId id="279" r:id="rId16"/>
    <p:sldId id="282" r:id="rId17"/>
    <p:sldId id="284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46DDD-8210-4075-B8E4-4AEB14EED52A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C93D5-EAE3-4D1A-9BDF-A222017F1A5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F2BFC-3428-44F8-9BB1-09A63BA327F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F2BFC-3428-44F8-9BB1-09A63BA327F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F2BFC-3428-44F8-9BB1-09A63BA327F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C93D5-EAE3-4D1A-9BDF-A222017F1A5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F6BC24-F27A-4ACD-B266-BA113C7962AB}" type="datetimeFigureOut">
              <a:rPr lang="en-GB" smtClean="0"/>
              <a:pPr/>
              <a:t>01/08/2013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03D4D0-C721-40E0-9B9A-DE3D4A2172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Adding and Subtracting three digits using written techniques (level 3)</a:t>
            </a:r>
          </a:p>
          <a:p>
            <a:r>
              <a:rPr lang="en-GB" dirty="0" smtClean="0"/>
              <a:t>Adding and subtracting decimals (level 4)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Number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Discuss what decimals are.</a:t>
            </a:r>
          </a:p>
          <a:p>
            <a:r>
              <a:rPr lang="en-GB" dirty="0" smtClean="0"/>
              <a:t>Where are they used?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 rot="19076499">
            <a:off x="5667164" y="751682"/>
            <a:ext cx="28476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2</a:t>
            </a:r>
            <a:r>
              <a:rPr lang="en-GB" sz="4800" b="1" cap="all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en-GB" sz="4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Minutes</a:t>
            </a:r>
            <a:endParaRPr lang="en-GB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add and subtract decimals?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860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Always line up decimals</a:t>
            </a:r>
          </a:p>
          <a:p>
            <a:pPr eaLnBrk="1" hangingPunct="1"/>
            <a:r>
              <a:rPr lang="en-US" dirty="0" smtClean="0"/>
              <a:t>Add and subtract like you always do</a:t>
            </a:r>
          </a:p>
          <a:p>
            <a:pPr eaLnBrk="1" hangingPunct="1"/>
            <a:r>
              <a:rPr lang="en-US" dirty="0" smtClean="0"/>
              <a:t>Bring decimal straight down in your answers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779912" y="2780928"/>
          <a:ext cx="2443778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043"/>
                <a:gridCol w="325037"/>
                <a:gridCol w="465049"/>
                <a:gridCol w="428943"/>
                <a:gridCol w="402152"/>
                <a:gridCol w="427554"/>
              </a:tblGrid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.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+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.</a:t>
                      </a:r>
                      <a:endParaRPr lang="en-GB" sz="4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.</a:t>
                      </a:r>
                      <a:endParaRPr lang="en-GB" sz="4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140513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Examples:</a:t>
            </a:r>
          </a:p>
          <a:p>
            <a:pPr algn="ctr" eaLnBrk="1" hangingPunct="1">
              <a:buFontTx/>
              <a:buNone/>
            </a:pPr>
            <a:r>
              <a:rPr lang="en-US" sz="4000" dirty="0" smtClean="0"/>
              <a:t>4.55 + 11.3</a:t>
            </a:r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5220072" y="407707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82107" y="407707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3995" y="408984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20072" y="466591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3995" y="466591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69939" y="466591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80112" y="465313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69939" y="408984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80112" y="537321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22067" y="538599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3995" y="537321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67944" y="537321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779912" y="2780928"/>
          <a:ext cx="2443778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043"/>
                <a:gridCol w="325037"/>
                <a:gridCol w="465049"/>
                <a:gridCol w="428943"/>
                <a:gridCol w="402152"/>
                <a:gridCol w="427554"/>
              </a:tblGrid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.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–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.</a:t>
                      </a:r>
                      <a:endParaRPr lang="en-GB" sz="4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/>
                        <a:t>.</a:t>
                      </a:r>
                      <a:endParaRPr lang="en-GB" sz="4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140513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Examples:</a:t>
            </a:r>
          </a:p>
          <a:p>
            <a:pPr algn="ctr" eaLnBrk="1" hangingPunct="1">
              <a:buFontTx/>
              <a:buNone/>
            </a:pPr>
            <a:r>
              <a:rPr lang="en-US" sz="4000" dirty="0" smtClean="0"/>
              <a:t>5.43 – 2.08</a:t>
            </a:r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5220072" y="407707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292080" y="4293096"/>
            <a:ext cx="288032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07894" y="3717032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82107" y="407707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73995" y="408984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20072" y="466591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3995" y="466591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80112" y="465313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80112" y="537321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22067" y="538599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3995" y="537321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08104" y="4068361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315416"/>
            <a:ext cx="7772400" cy="1143000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3933056"/>
            <a:ext cx="8784976" cy="28529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9512" y="2924944"/>
            <a:ext cx="8784976" cy="932684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9512" y="764704"/>
            <a:ext cx="8784976" cy="201622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6024" y="3068960"/>
            <a:ext cx="8927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a. 36.8 +3.89	</a:t>
            </a:r>
            <a:r>
              <a:rPr lang="en-GB" sz="2400" dirty="0"/>
              <a:t> </a:t>
            </a:r>
            <a:r>
              <a:rPr lang="en-GB" sz="2400" dirty="0" smtClean="0"/>
              <a:t>      b. 6.77 – 0.49         </a:t>
            </a:r>
            <a:r>
              <a:rPr lang="en-GB" sz="2400" dirty="0" smtClean="0"/>
              <a:t>        c</a:t>
            </a:r>
            <a:r>
              <a:rPr lang="en-GB" sz="2400" dirty="0" smtClean="0"/>
              <a:t>. 58.7 + 9.508         d. 9.75 – 0.898         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77072"/>
            <a:ext cx="896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2400" dirty="0" smtClean="0"/>
              <a:t>a) 3.56 + ? = 14.057		b) ? – 5.67 = 44.8</a:t>
            </a:r>
          </a:p>
          <a:p>
            <a:pPr marL="514350" indent="-514350">
              <a:buFontTx/>
              <a:buAutoNum type="arabicPeriod"/>
            </a:pPr>
            <a:r>
              <a:rPr lang="en-GB" sz="2400" dirty="0" smtClean="0"/>
              <a:t>John has a ten pound note. He buys a bag of crisps for £0.68 a chocolate bar for £2.35. How much change does he get?</a:t>
            </a:r>
          </a:p>
          <a:p>
            <a:pPr marL="514350" indent="-514350">
              <a:buFontTx/>
              <a:buAutoNum type="arabicPeriod"/>
            </a:pPr>
            <a:r>
              <a:rPr lang="en-GB" sz="2400" dirty="0" smtClean="0"/>
              <a:t>Jack buys a 4m length of wood. He needs to cut off two pieces of wood; one of length 0.8m and one of length 2.92m. What is the length of wood left over?</a:t>
            </a:r>
            <a:endParaRPr lang="en-GB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51520" y="1010424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+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020272" y="980728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–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9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483768" y="980728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–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788024" y="980728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+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315416"/>
            <a:ext cx="7772400" cy="1143000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3933056"/>
            <a:ext cx="8784976" cy="28529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9512" y="2924944"/>
            <a:ext cx="8784976" cy="864096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9512" y="764704"/>
            <a:ext cx="8784976" cy="201622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6024" y="3068960"/>
            <a:ext cx="8927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a. 36.8 +</a:t>
            </a:r>
            <a:r>
              <a:rPr lang="en-GB" sz="2400" dirty="0" smtClean="0"/>
              <a:t>3.89 = 40.69</a:t>
            </a:r>
            <a:r>
              <a:rPr lang="en-GB" sz="2400" dirty="0" smtClean="0"/>
              <a:t>	</a:t>
            </a:r>
            <a:r>
              <a:rPr lang="en-GB" sz="2400" dirty="0"/>
              <a:t> </a:t>
            </a:r>
            <a:r>
              <a:rPr lang="en-GB" sz="2400" dirty="0" smtClean="0"/>
              <a:t>      b. 6.77 – 0.49  </a:t>
            </a:r>
            <a:r>
              <a:rPr lang="en-GB" sz="2400" dirty="0" smtClean="0"/>
              <a:t>= 6.28       </a:t>
            </a:r>
            <a:r>
              <a:rPr lang="en-GB" sz="2400" dirty="0" smtClean="0"/>
              <a:t>c. 58.7 + 9.508 </a:t>
            </a:r>
            <a:r>
              <a:rPr lang="en-GB" sz="2400" dirty="0" smtClean="0"/>
              <a:t>= 68.208       </a:t>
            </a:r>
            <a:r>
              <a:rPr lang="en-GB" sz="2400" dirty="0" smtClean="0"/>
              <a:t>d. 9.75 – 0.898 </a:t>
            </a:r>
            <a:r>
              <a:rPr lang="en-GB" sz="2400" dirty="0" smtClean="0"/>
              <a:t>= 8.852</a:t>
            </a:r>
            <a:r>
              <a:rPr lang="en-GB" sz="2400" dirty="0" smtClean="0"/>
              <a:t>        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077072"/>
            <a:ext cx="8964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2400" dirty="0" smtClean="0"/>
              <a:t>a) 3.56 + ? = 14.057		b) ? – 5.67 = 44.8</a:t>
            </a:r>
          </a:p>
          <a:p>
            <a:pPr marL="514350" indent="-514350">
              <a:buFontTx/>
              <a:buAutoNum type="arabicPeriod"/>
            </a:pPr>
            <a:r>
              <a:rPr lang="en-GB" sz="2400" dirty="0" smtClean="0"/>
              <a:t>John </a:t>
            </a:r>
            <a:r>
              <a:rPr lang="en-GB" sz="2400" dirty="0" smtClean="0"/>
              <a:t>has a ten pound note. He buys a bag of crisps for £0.68 a chocolate bar for £2.35. How much change does he get?</a:t>
            </a:r>
          </a:p>
          <a:p>
            <a:pPr marL="514350" indent="-514350">
              <a:buFontTx/>
              <a:buAutoNum type="arabicPeriod"/>
            </a:pPr>
            <a:r>
              <a:rPr lang="en-GB" sz="2400" dirty="0" smtClean="0"/>
              <a:t>Jack buys a 4m length of wood. He needs to cut off two pieces of wood; one of length 0.8m and one of length 2.92m. What is the length of wood left over?</a:t>
            </a:r>
            <a:endParaRPr lang="en-GB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51520" y="1010424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+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9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</a:t>
                      </a:r>
                      <a:endParaRPr lang="en-GB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020272" y="980728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–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9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9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4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483768" y="980728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–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6</a:t>
                      </a:r>
                      <a:endParaRPr lang="en-GB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788024" y="980728"/>
          <a:ext cx="1934614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890"/>
                <a:gridCol w="302971"/>
                <a:gridCol w="302971"/>
                <a:gridCol w="208280"/>
                <a:gridCol w="409751"/>
                <a:gridCol w="409751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+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</a:t>
                      </a:r>
                      <a:endParaRPr lang="en-GB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.</a:t>
                      </a:r>
                      <a:endParaRPr lang="en-GB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</a:t>
                      </a:r>
                      <a:endParaRPr lang="en-GB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714348" y="3857628"/>
            <a:ext cx="828680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			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10.497                         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50.47</a:t>
            </a:r>
          </a:p>
          <a:p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                       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£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6.97</a:t>
            </a: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0.28 </a:t>
            </a:r>
            <a:r>
              <a:rPr lang="en-US" sz="1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  <a:endParaRPr lang="en-US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772400" cy="928686"/>
          </a:xfrm>
        </p:spPr>
        <p:txBody>
          <a:bodyPr>
            <a:noAutofit/>
          </a:bodyPr>
          <a:lstStyle/>
          <a:p>
            <a:r>
              <a:rPr lang="en-GB" sz="2400" dirty="0" smtClean="0"/>
              <a:t>Can only use digit once. Make 15 by using three numbers horizontally vertically or diagonally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2357430"/>
          <a:ext cx="4381089" cy="3226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60363"/>
                <a:gridCol w="1460363"/>
                <a:gridCol w="1460363"/>
              </a:tblGrid>
              <a:tr h="10755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55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755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733256"/>
            <a:ext cx="84275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1	2	3	4	5	6	7	8	9	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0039" y="260648"/>
            <a:ext cx="4783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Game : Sum 15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0298" y="2143116"/>
            <a:ext cx="6543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2143116"/>
            <a:ext cx="6543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8</a:t>
            </a:r>
            <a:endParaRPr lang="en-US" sz="8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5536" y="5733256"/>
            <a:ext cx="504056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3848" y="5733256"/>
            <a:ext cx="504056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00496" y="3214686"/>
            <a:ext cx="6543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012160" y="5733256"/>
            <a:ext cx="504056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00694" y="4286256"/>
            <a:ext cx="6543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en-US" sz="80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876256" y="5733256"/>
            <a:ext cx="504056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72132" y="2143116"/>
            <a:ext cx="6543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004048" y="5805264"/>
            <a:ext cx="504056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14546" y="2714620"/>
            <a:ext cx="5040560" cy="1440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092280" y="1916832"/>
            <a:ext cx="180850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=15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00192" y="260648"/>
            <a:ext cx="24753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 example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772400" cy="928686"/>
          </a:xfrm>
        </p:spPr>
        <p:txBody>
          <a:bodyPr>
            <a:noAutofit/>
          </a:bodyPr>
          <a:lstStyle/>
          <a:p>
            <a:r>
              <a:rPr lang="en-GB" sz="2400" dirty="0" smtClean="0"/>
              <a:t>Can only use digit once. Make 15 by using three numbers horizontally vertically or diagonally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2357430"/>
          <a:ext cx="4381089" cy="3226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60363"/>
                <a:gridCol w="1460363"/>
                <a:gridCol w="1460363"/>
              </a:tblGrid>
              <a:tr h="10755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755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755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733256"/>
            <a:ext cx="84275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1	2	3	4	5	6	7	8	9	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0039" y="260648"/>
            <a:ext cx="47832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Game : Sum 15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4624"/>
            <a:ext cx="9073008" cy="680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-315416"/>
            <a:ext cx="77724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10 Quick Questions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762056" cy="561662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7+4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12+9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7–5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23–6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96–12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16+33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45+39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34+17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92 –18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GB" sz="4100" dirty="0" smtClean="0"/>
              <a:t>136–22</a:t>
            </a:r>
            <a:endParaRPr lang="en-GB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563888" y="980728"/>
            <a:ext cx="7762056" cy="56166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GB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dirty="0" smtClean="0"/>
              <a:t>21</a:t>
            </a:r>
            <a:endParaRPr kumimoji="0" lang="en-GB" sz="4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dirty="0" smtClean="0"/>
              <a:t>2</a:t>
            </a:r>
            <a:endParaRPr kumimoji="0" lang="en-GB" sz="4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dirty="0" smtClean="0"/>
              <a:t>17</a:t>
            </a:r>
            <a:endParaRPr kumimoji="0" lang="en-GB" sz="4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dirty="0" smtClean="0"/>
              <a:t>8</a:t>
            </a:r>
            <a:r>
              <a:rPr kumimoji="0" lang="en-GB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dirty="0" smtClean="0"/>
              <a:t>49</a:t>
            </a:r>
            <a:endParaRPr kumimoji="0" lang="en-GB" sz="4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noProof="0" dirty="0" smtClean="0"/>
              <a:t>8</a:t>
            </a:r>
            <a:r>
              <a:rPr kumimoji="0" lang="en-GB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dirty="0" smtClean="0"/>
              <a:t>51</a:t>
            </a:r>
            <a:endParaRPr kumimoji="0" lang="en-GB" sz="4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lang="en-GB" sz="4100" dirty="0" smtClean="0"/>
              <a:t>74</a:t>
            </a:r>
            <a:endParaRPr kumimoji="0" lang="en-GB" sz="4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GB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114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180182" y="1479966"/>
          <a:ext cx="2399930" cy="5117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986"/>
                <a:gridCol w="479986"/>
                <a:gridCol w="479986"/>
                <a:gridCol w="479986"/>
                <a:gridCol w="479986"/>
              </a:tblGrid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228184" y="1484784"/>
          <a:ext cx="2399930" cy="5117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986"/>
                <a:gridCol w="479986"/>
                <a:gridCol w="479986"/>
                <a:gridCol w="479986"/>
                <a:gridCol w="479986"/>
              </a:tblGrid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-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14612" y="404664"/>
            <a:ext cx="6215106" cy="165618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With the person next to you. </a:t>
            </a:r>
            <a:br>
              <a:rPr lang="en-GB" sz="3200" dirty="0" smtClean="0"/>
            </a:br>
            <a:r>
              <a:rPr lang="en-GB" sz="3200" dirty="0" smtClean="0"/>
              <a:t>Discuss what mistakes have been made, if any!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 rot="19076499">
            <a:off x="-165485" y="243561"/>
            <a:ext cx="28476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800" b="1" cap="all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4 </a:t>
            </a:r>
            <a:r>
              <a:rPr kumimoji="0" lang="en-GB" sz="48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Minutes</a:t>
            </a:r>
            <a:endParaRPr lang="en-GB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275856" y="2420888"/>
            <a:ext cx="3456384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 startAt="2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349+72</a:t>
            </a:r>
            <a:r>
              <a:rPr kumimoji="0" lang="en-GB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sz="quarter" idx="1"/>
          </p:nvPr>
        </p:nvSpPr>
        <p:spPr>
          <a:xfrm>
            <a:off x="6300192" y="2420888"/>
            <a:ext cx="3456384" cy="3672408"/>
          </a:xfrm>
        </p:spPr>
        <p:txBody>
          <a:bodyPr>
            <a:normAutofit/>
          </a:bodyPr>
          <a:lstStyle/>
          <a:p>
            <a:pPr marL="742950" indent="-742950">
              <a:buSzPct val="90000"/>
              <a:buFont typeface="+mj-lt"/>
              <a:buAutoNum type="arabicPeriod" startAt="3"/>
            </a:pPr>
            <a:r>
              <a:rPr lang="en-GB" sz="3600" dirty="0" smtClean="0"/>
              <a:t>67–59</a:t>
            </a:r>
            <a:r>
              <a:rPr lang="en-GB" sz="3200" dirty="0" smtClean="0"/>
              <a:t> 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-36512" y="2420888"/>
            <a:ext cx="3456384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49+72+100</a:t>
            </a:r>
            <a:r>
              <a:rPr kumimoji="0" lang="en-GB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99862" y="1412776"/>
          <a:ext cx="2399930" cy="51173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986"/>
                <a:gridCol w="479986"/>
                <a:gridCol w="479986"/>
                <a:gridCol w="479986"/>
                <a:gridCol w="479986"/>
              </a:tblGrid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0</a:t>
                      </a:r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1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0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386+542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43372" y="1285860"/>
          <a:ext cx="1828424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106"/>
                <a:gridCol w="457106"/>
                <a:gridCol w="457106"/>
                <a:gridCol w="457106"/>
              </a:tblGrid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12432" y="300972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4320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8376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432" y="2361654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04320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8376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2432" y="372980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04320" y="371703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8376" y="371703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60304" y="3348281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392+779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786180" y="1196752"/>
          <a:ext cx="2214580" cy="3375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645"/>
                <a:gridCol w="553645"/>
                <a:gridCol w="553645"/>
                <a:gridCol w="553645"/>
              </a:tblGrid>
              <a:tr h="675051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12432" y="300972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4320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8376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432" y="2361654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04320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8376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2432" y="372980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57093" y="3717032"/>
            <a:ext cx="974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8376" y="371703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8024" y="3348281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11960" y="3276273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386–142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00496" y="1196752"/>
          <a:ext cx="2000264" cy="3375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6"/>
                <a:gridCol w="500066"/>
                <a:gridCol w="500066"/>
                <a:gridCol w="500066"/>
              </a:tblGrid>
              <a:tr h="675051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–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051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12432" y="300972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4320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8376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432" y="2361654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04320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8376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2432" y="372980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04320" y="371703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8376" y="371703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832–279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43370" y="1357298"/>
          <a:ext cx="1899864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4966"/>
                <a:gridCol w="474966"/>
                <a:gridCol w="474966"/>
                <a:gridCol w="474966"/>
              </a:tblGrid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26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12432" y="300972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04320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08376" y="299695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2432" y="2361654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04320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8376" y="234888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12432" y="3729806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29979" y="371703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8376" y="371703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47854" y="1980129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92080" y="2276872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004048" y="2564904"/>
            <a:ext cx="288032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9992" y="2564904"/>
            <a:ext cx="288032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139952" y="2132856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16016" y="1980129"/>
            <a:ext cx="372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15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315416"/>
            <a:ext cx="7772400" cy="1143000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4005064"/>
            <a:ext cx="8784976" cy="23762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88404" y="3000372"/>
            <a:ext cx="8741314" cy="864096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9512" y="764704"/>
            <a:ext cx="8750206" cy="201622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4282" y="3000372"/>
            <a:ext cx="860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a. 467 +389	</a:t>
            </a:r>
            <a:r>
              <a:rPr lang="en-GB" sz="2800" dirty="0"/>
              <a:t> </a:t>
            </a:r>
            <a:r>
              <a:rPr lang="en-GB" sz="2800" dirty="0" smtClean="0"/>
              <a:t>     b. 67</a:t>
            </a:r>
            <a:r>
              <a:rPr lang="en-GB" sz="2800" dirty="0"/>
              <a:t>7</a:t>
            </a:r>
            <a:r>
              <a:rPr lang="en-GB" sz="2800" dirty="0" smtClean="0"/>
              <a:t> – 489      c. 587 + 958       d. 975 – 688        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136300"/>
            <a:ext cx="896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2800" dirty="0" smtClean="0"/>
              <a:t>a) 345+567 –259		b) 567–356+448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/>
              <a:t>John earns £345 in January and £789 in February, How much does he make all together? 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 TV cost £965, in a sale the TV is reduced </a:t>
            </a:r>
            <a:r>
              <a:rPr lang="en-GB" sz="2800" dirty="0" smtClean="0"/>
              <a:t> by </a:t>
            </a:r>
            <a:r>
              <a:rPr lang="en-GB" sz="2800" dirty="0" smtClean="0"/>
              <a:t>£188, How much will the TV cost? 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9552" y="788680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+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71800" y="764704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–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62241" y="764704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–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236296" y="764704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+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315416"/>
            <a:ext cx="7772400" cy="1143000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4005064"/>
            <a:ext cx="8784976" cy="23762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9512" y="2924944"/>
            <a:ext cx="8784976" cy="1004122"/>
          </a:xfrm>
          <a:prstGeom prst="rect">
            <a:avLst/>
          </a:prstGeom>
          <a:noFill/>
          <a:ln w="38100">
            <a:solidFill>
              <a:srgbClr val="FFC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9512" y="764704"/>
            <a:ext cx="8784976" cy="201622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6024" y="3068960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GB" sz="2800" dirty="0" smtClean="0"/>
              <a:t>467 </a:t>
            </a:r>
            <a:r>
              <a:rPr lang="en-GB" sz="2800" dirty="0" smtClean="0"/>
              <a:t>+389	</a:t>
            </a:r>
            <a:r>
              <a:rPr lang="en-GB" sz="2800" dirty="0"/>
              <a:t> </a:t>
            </a:r>
            <a:r>
              <a:rPr lang="en-GB" sz="2800" dirty="0" smtClean="0"/>
              <a:t>     b. 67</a:t>
            </a:r>
            <a:r>
              <a:rPr lang="en-GB" sz="2800" dirty="0"/>
              <a:t>7</a:t>
            </a:r>
            <a:r>
              <a:rPr lang="en-GB" sz="2800" dirty="0" smtClean="0"/>
              <a:t> – 489      </a:t>
            </a:r>
            <a:endParaRPr lang="en-GB" sz="2800" dirty="0" smtClean="0"/>
          </a:p>
          <a:p>
            <a:pPr marL="514350" indent="-514350"/>
            <a:r>
              <a:rPr lang="en-GB" sz="2800" dirty="0" smtClean="0"/>
              <a:t>c</a:t>
            </a:r>
            <a:r>
              <a:rPr lang="en-GB" sz="2800" dirty="0" smtClean="0"/>
              <a:t>. 587 + 958       d. 975 – 688        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136300"/>
            <a:ext cx="896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a) 345+567 –259		b) 567–356+448</a:t>
            </a:r>
          </a:p>
          <a:p>
            <a:pPr marL="514350" indent="-514350">
              <a:buFontTx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John earns £345 in January and £789 in February, How much does he make all together? 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A TV cost £965, in a sale the TV is reduced by £188, How much will the TV cost? 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9552" y="788680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+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771800" y="764704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4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–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2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962241" y="764704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–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3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 </a:t>
                      </a:r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236296" y="764704"/>
          <a:ext cx="148196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868"/>
                <a:gridCol w="297033"/>
                <a:gridCol w="297033"/>
                <a:gridCol w="297033"/>
              </a:tblGrid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5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6</a:t>
                      </a:r>
                      <a:endParaRPr lang="en-GB" sz="3600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+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7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8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9</a:t>
                      </a:r>
                      <a:endParaRPr lang="en-GB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935088" y="1928802"/>
            <a:ext cx="82089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600  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416    214 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1645                 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5984" y="2928935"/>
            <a:ext cx="52864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856          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188              1545              287                  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3306" y="3929066"/>
            <a:ext cx="48577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653           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659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43802" y="4572008"/>
            <a:ext cx="1500198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£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1134</a:t>
            </a:r>
          </a:p>
          <a:p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£777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280</TotalTime>
  <Words>508</Words>
  <Application>Microsoft Office PowerPoint</Application>
  <PresentationFormat>On-screen Show (4:3)</PresentationFormat>
  <Paragraphs>377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Number</vt:lpstr>
      <vt:lpstr>10 Quick Questions </vt:lpstr>
      <vt:lpstr>With the person next to you.  Discuss what mistakes have been made, if any!</vt:lpstr>
      <vt:lpstr>386+542</vt:lpstr>
      <vt:lpstr>392+779</vt:lpstr>
      <vt:lpstr>386–142</vt:lpstr>
      <vt:lpstr>832–279</vt:lpstr>
      <vt:lpstr>Questions</vt:lpstr>
      <vt:lpstr>Questions</vt:lpstr>
      <vt:lpstr>Decimals</vt:lpstr>
      <vt:lpstr>How do I add and subtract decimals?</vt:lpstr>
      <vt:lpstr>Adding</vt:lpstr>
      <vt:lpstr>Adding</vt:lpstr>
      <vt:lpstr>Questions</vt:lpstr>
      <vt:lpstr>Questions</vt:lpstr>
      <vt:lpstr>Can only use digit once. Make 15 by using three numbers horizontally vertically or diagonally</vt:lpstr>
      <vt:lpstr>Can only use digit once. Make 15 by using three numbers horizontally vertically or diagonally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</dc:title>
  <dc:creator>Murdo</dc:creator>
  <cp:lastModifiedBy>markgreenaway1@gmail.com</cp:lastModifiedBy>
  <cp:revision>16</cp:revision>
  <dcterms:created xsi:type="dcterms:W3CDTF">2013-01-11T15:23:09Z</dcterms:created>
  <dcterms:modified xsi:type="dcterms:W3CDTF">2013-08-01T12:43:47Z</dcterms:modified>
</cp:coreProperties>
</file>