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2051"/>
          <p:cNvSpPr txBox="1"/>
          <p:nvPr/>
        </p:nvSpPr>
        <p:spPr>
          <a:xfrm>
            <a:off x="3059113" y="333375"/>
            <a:ext cx="30956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Approximations</a:t>
            </a:r>
            <a:endParaRPr sz="3200"/>
          </a:p>
        </p:txBody>
      </p:sp>
      <p:sp>
        <p:nvSpPr>
          <p:cNvPr id="2053" name="Text Box 2052"/>
          <p:cNvSpPr txBox="1"/>
          <p:nvPr/>
        </p:nvSpPr>
        <p:spPr>
          <a:xfrm>
            <a:off x="971550" y="981075"/>
            <a:ext cx="2160588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102 x 68</a:t>
            </a:r>
            <a:r>
              <a:rPr sz="2800"/>
              <a:t>  </a:t>
            </a:r>
            <a:r>
              <a:rPr sz="2800">
                <a:cs typeface="Arial" panose="020B0604020202020204" pitchFamily="34" charset="0"/>
              </a:rPr>
              <a:t>≈</a:t>
            </a:r>
            <a:endParaRPr sz="280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2800">
                <a:cs typeface="Arial" panose="020B0604020202020204" pitchFamily="34" charset="0"/>
              </a:rPr>
              <a:t>   49.6</a:t>
            </a:r>
            <a:endParaRPr sz="2800">
              <a:ea typeface="Arial" panose="020B0604020202020204" pitchFamily="34" charset="0"/>
            </a:endParaRPr>
          </a:p>
        </p:txBody>
      </p:sp>
      <p:sp>
        <p:nvSpPr>
          <p:cNvPr id="2054" name="Text Box 2053"/>
          <p:cNvSpPr txBox="1"/>
          <p:nvPr/>
        </p:nvSpPr>
        <p:spPr>
          <a:xfrm>
            <a:off x="3132138" y="981075"/>
            <a:ext cx="2016125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100 x 70</a:t>
            </a:r>
            <a:r>
              <a:rPr sz="2800"/>
              <a:t> =</a:t>
            </a:r>
            <a:endParaRPr sz="2800"/>
          </a:p>
          <a:p>
            <a:pPr>
              <a:spcBef>
                <a:spcPct val="50000"/>
              </a:spcBef>
            </a:pPr>
            <a:r>
              <a:rPr sz="2800"/>
              <a:t>50</a:t>
            </a:r>
            <a:endParaRPr sz="2800"/>
          </a:p>
        </p:txBody>
      </p:sp>
      <p:sp>
        <p:nvSpPr>
          <p:cNvPr id="2055" name="Text Box 2054"/>
          <p:cNvSpPr txBox="1"/>
          <p:nvPr/>
        </p:nvSpPr>
        <p:spPr>
          <a:xfrm>
            <a:off x="5219700" y="981075"/>
            <a:ext cx="15843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/>
              <a:t>2 x 70 =</a:t>
            </a:r>
            <a:endParaRPr sz="2800"/>
          </a:p>
        </p:txBody>
      </p:sp>
      <p:sp>
        <p:nvSpPr>
          <p:cNvPr id="2056" name="Text Box 2055"/>
          <p:cNvSpPr txBox="1"/>
          <p:nvPr/>
        </p:nvSpPr>
        <p:spPr>
          <a:xfrm>
            <a:off x="6804025" y="981075"/>
            <a:ext cx="12969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/>
              <a:t>140</a:t>
            </a:r>
            <a:endParaRPr sz="2800"/>
          </a:p>
        </p:txBody>
      </p:sp>
      <p:sp>
        <p:nvSpPr>
          <p:cNvPr id="2057" name="Text Box 2056"/>
          <p:cNvSpPr txBox="1"/>
          <p:nvPr/>
        </p:nvSpPr>
        <p:spPr>
          <a:xfrm>
            <a:off x="971550" y="2565400"/>
            <a:ext cx="2376488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297 x 11.1</a:t>
            </a:r>
            <a:r>
              <a:rPr sz="2800"/>
              <a:t>  </a:t>
            </a:r>
            <a:r>
              <a:rPr sz="2800">
                <a:cs typeface="Arial" panose="020B0604020202020204" pitchFamily="34" charset="0"/>
              </a:rPr>
              <a:t>≈</a:t>
            </a:r>
            <a:endParaRPr sz="280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2800">
                <a:cs typeface="Arial" panose="020B0604020202020204" pitchFamily="34" charset="0"/>
              </a:rPr>
              <a:t>   29.4</a:t>
            </a:r>
            <a:endParaRPr sz="2800">
              <a:ea typeface="Arial" panose="020B0604020202020204" pitchFamily="34" charset="0"/>
            </a:endParaRPr>
          </a:p>
        </p:txBody>
      </p:sp>
      <p:sp>
        <p:nvSpPr>
          <p:cNvPr id="2058" name="Text Box 2057"/>
          <p:cNvSpPr txBox="1"/>
          <p:nvPr/>
        </p:nvSpPr>
        <p:spPr>
          <a:xfrm>
            <a:off x="1042988" y="4365625"/>
            <a:ext cx="2160587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61 x 38</a:t>
            </a:r>
            <a:r>
              <a:rPr sz="2800"/>
              <a:t>  </a:t>
            </a:r>
            <a:r>
              <a:rPr sz="2800">
                <a:cs typeface="Arial" panose="020B0604020202020204" pitchFamily="34" charset="0"/>
              </a:rPr>
              <a:t>≈</a:t>
            </a:r>
            <a:endParaRPr sz="280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2800">
                <a:cs typeface="Arial" panose="020B0604020202020204" pitchFamily="34" charset="0"/>
              </a:rPr>
              <a:t>   121</a:t>
            </a:r>
            <a:endParaRPr sz="2800">
              <a:ea typeface="Arial" panose="020B0604020202020204" pitchFamily="34" charset="0"/>
            </a:endParaRPr>
          </a:p>
        </p:txBody>
      </p:sp>
      <p:sp>
        <p:nvSpPr>
          <p:cNvPr id="2059" name="Text Box 2058"/>
          <p:cNvSpPr txBox="1"/>
          <p:nvPr/>
        </p:nvSpPr>
        <p:spPr>
          <a:xfrm>
            <a:off x="3276600" y="2565400"/>
            <a:ext cx="2016125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300 x 10</a:t>
            </a:r>
            <a:r>
              <a:rPr sz="2800"/>
              <a:t> =</a:t>
            </a:r>
            <a:endParaRPr sz="2800"/>
          </a:p>
          <a:p>
            <a:pPr>
              <a:spcBef>
                <a:spcPct val="50000"/>
              </a:spcBef>
            </a:pPr>
            <a:r>
              <a:rPr sz="2800"/>
              <a:t>     30</a:t>
            </a:r>
            <a:endParaRPr sz="2800"/>
          </a:p>
        </p:txBody>
      </p:sp>
      <p:sp>
        <p:nvSpPr>
          <p:cNvPr id="2060" name="Text Box 2059"/>
          <p:cNvSpPr txBox="1"/>
          <p:nvPr/>
        </p:nvSpPr>
        <p:spPr>
          <a:xfrm>
            <a:off x="3348038" y="4149725"/>
            <a:ext cx="2016125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60 x 40</a:t>
            </a:r>
            <a:r>
              <a:rPr sz="2800"/>
              <a:t> =</a:t>
            </a:r>
            <a:endParaRPr sz="2800"/>
          </a:p>
          <a:p>
            <a:pPr>
              <a:spcBef>
                <a:spcPct val="50000"/>
              </a:spcBef>
            </a:pPr>
            <a:r>
              <a:rPr sz="2800"/>
              <a:t>    120</a:t>
            </a:r>
            <a:endParaRPr sz="2800"/>
          </a:p>
        </p:txBody>
      </p:sp>
      <p:sp>
        <p:nvSpPr>
          <p:cNvPr id="2061" name="Text Box 2060"/>
          <p:cNvSpPr txBox="1"/>
          <p:nvPr/>
        </p:nvSpPr>
        <p:spPr>
          <a:xfrm>
            <a:off x="5219700" y="2565400"/>
            <a:ext cx="18002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/>
              <a:t>10 x 10 =</a:t>
            </a:r>
            <a:endParaRPr sz="2800"/>
          </a:p>
        </p:txBody>
      </p:sp>
      <p:sp>
        <p:nvSpPr>
          <p:cNvPr id="2062" name="Text Box 2061"/>
          <p:cNvSpPr txBox="1"/>
          <p:nvPr/>
        </p:nvSpPr>
        <p:spPr>
          <a:xfrm>
            <a:off x="5292725" y="4149725"/>
            <a:ext cx="1079500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40</a:t>
            </a:r>
            <a:r>
              <a:rPr sz="2800"/>
              <a:t> =</a:t>
            </a:r>
            <a:endParaRPr sz="2800"/>
          </a:p>
          <a:p>
            <a:pPr>
              <a:spcBef>
                <a:spcPct val="50000"/>
              </a:spcBef>
            </a:pPr>
            <a:r>
              <a:rPr sz="2800"/>
              <a:t>2</a:t>
            </a:r>
            <a:endParaRPr sz="2800"/>
          </a:p>
        </p:txBody>
      </p:sp>
      <p:sp>
        <p:nvSpPr>
          <p:cNvPr id="2063" name="Text Box 2062"/>
          <p:cNvSpPr txBox="1"/>
          <p:nvPr/>
        </p:nvSpPr>
        <p:spPr>
          <a:xfrm>
            <a:off x="6948488" y="2565400"/>
            <a:ext cx="12969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/>
              <a:t>100</a:t>
            </a:r>
            <a:endParaRPr sz="2800"/>
          </a:p>
        </p:txBody>
      </p:sp>
      <p:sp>
        <p:nvSpPr>
          <p:cNvPr id="2064" name="Text Box 2063"/>
          <p:cNvSpPr txBox="1"/>
          <p:nvPr/>
        </p:nvSpPr>
        <p:spPr>
          <a:xfrm>
            <a:off x="6516688" y="4221163"/>
            <a:ext cx="129698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/>
              <a:t>20</a:t>
            </a:r>
            <a:endParaRPr sz="2800"/>
          </a:p>
        </p:txBody>
      </p:sp>
      <p:sp>
        <p:nvSpPr>
          <p:cNvPr id="2065" name="Straight Connector 2064"/>
          <p:cNvSpPr/>
          <p:nvPr/>
        </p:nvSpPr>
        <p:spPr>
          <a:xfrm flipV="1">
            <a:off x="3132138" y="1628775"/>
            <a:ext cx="719137" cy="4318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6" name="Straight Connector 2065"/>
          <p:cNvSpPr/>
          <p:nvPr/>
        </p:nvSpPr>
        <p:spPr>
          <a:xfrm flipV="1">
            <a:off x="3132138" y="981075"/>
            <a:ext cx="719137" cy="4318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7" name="Text Box 2066"/>
          <p:cNvSpPr txBox="1"/>
          <p:nvPr/>
        </p:nvSpPr>
        <p:spPr>
          <a:xfrm>
            <a:off x="3203575" y="765175"/>
            <a:ext cx="7207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solidFill>
                  <a:schemeClr val="accent2"/>
                </a:solidFill>
              </a:rPr>
              <a:t>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068" name="Straight Connector 2067"/>
          <p:cNvSpPr/>
          <p:nvPr/>
        </p:nvSpPr>
        <p:spPr>
          <a:xfrm flipV="1">
            <a:off x="3276600" y="2636838"/>
            <a:ext cx="719138" cy="4318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9" name="Straight Connector 2068"/>
          <p:cNvSpPr/>
          <p:nvPr/>
        </p:nvSpPr>
        <p:spPr>
          <a:xfrm flipV="1">
            <a:off x="3635375" y="3284538"/>
            <a:ext cx="719138" cy="4318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70" name="Straight Connector 2069"/>
          <p:cNvSpPr/>
          <p:nvPr/>
        </p:nvSpPr>
        <p:spPr>
          <a:xfrm flipV="1">
            <a:off x="3348038" y="4149725"/>
            <a:ext cx="719137" cy="4318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71" name="Straight Connector 2070"/>
          <p:cNvSpPr/>
          <p:nvPr/>
        </p:nvSpPr>
        <p:spPr>
          <a:xfrm flipV="1">
            <a:off x="3851275" y="4868863"/>
            <a:ext cx="719138" cy="4318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72" name="Text Box 2071"/>
          <p:cNvSpPr txBox="1"/>
          <p:nvPr/>
        </p:nvSpPr>
        <p:spPr>
          <a:xfrm>
            <a:off x="4284663" y="5084763"/>
            <a:ext cx="7207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solidFill>
                  <a:schemeClr val="accent2"/>
                </a:solidFill>
              </a:rPr>
              <a:t>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073" name="Text Box 2072"/>
          <p:cNvSpPr txBox="1"/>
          <p:nvPr/>
        </p:nvSpPr>
        <p:spPr>
          <a:xfrm>
            <a:off x="3132138" y="2349500"/>
            <a:ext cx="7207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solidFill>
                  <a:schemeClr val="accent2"/>
                </a:solidFill>
              </a:rPr>
              <a:t>10</a:t>
            </a: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072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  <p:bldP spid="2059" grpId="0"/>
      <p:bldP spid="2060" grpId="0"/>
      <p:bldP spid="2061" grpId="0"/>
      <p:bldP spid="2062" grpId="0"/>
      <p:bldP spid="2063" grpId="0"/>
      <p:bldP spid="2064" grpId="0"/>
      <p:bldP spid="2067" grpId="0"/>
      <p:bldP spid="20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6" name="Text Box 3075"/>
          <p:cNvSpPr txBox="1"/>
          <p:nvPr/>
        </p:nvSpPr>
        <p:spPr>
          <a:xfrm>
            <a:off x="684213" y="765175"/>
            <a:ext cx="2663825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0.61 x 0.038</a:t>
            </a:r>
            <a:r>
              <a:rPr sz="2800"/>
              <a:t>  </a:t>
            </a:r>
            <a:r>
              <a:rPr sz="2800">
                <a:cs typeface="Arial" panose="020B0604020202020204" pitchFamily="34" charset="0"/>
              </a:rPr>
              <a:t>≈</a:t>
            </a:r>
            <a:endParaRPr sz="280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2800">
                <a:cs typeface="Arial" panose="020B0604020202020204" pitchFamily="34" charset="0"/>
              </a:rPr>
              <a:t>   1.21</a:t>
            </a:r>
            <a:endParaRPr sz="2800">
              <a:ea typeface="Arial" panose="020B0604020202020204" pitchFamily="34" charset="0"/>
            </a:endParaRPr>
          </a:p>
        </p:txBody>
      </p:sp>
      <p:sp>
        <p:nvSpPr>
          <p:cNvPr id="3077" name="Text Box 3076"/>
          <p:cNvSpPr txBox="1"/>
          <p:nvPr/>
        </p:nvSpPr>
        <p:spPr>
          <a:xfrm>
            <a:off x="468313" y="2565400"/>
            <a:ext cx="2447925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2.3 x 0.218</a:t>
            </a:r>
            <a:r>
              <a:rPr sz="2800"/>
              <a:t>  </a:t>
            </a:r>
            <a:r>
              <a:rPr sz="2800">
                <a:cs typeface="Arial" panose="020B0604020202020204" pitchFamily="34" charset="0"/>
              </a:rPr>
              <a:t>≈</a:t>
            </a:r>
            <a:endParaRPr sz="280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2800">
                <a:cs typeface="Arial" panose="020B0604020202020204" pitchFamily="34" charset="0"/>
              </a:rPr>
              <a:t>   0.008121</a:t>
            </a:r>
            <a:endParaRPr sz="2800">
              <a:ea typeface="Arial" panose="020B0604020202020204" pitchFamily="34" charset="0"/>
            </a:endParaRPr>
          </a:p>
        </p:txBody>
      </p:sp>
      <p:sp>
        <p:nvSpPr>
          <p:cNvPr id="3078" name="Text Box 3077"/>
          <p:cNvSpPr txBox="1"/>
          <p:nvPr/>
        </p:nvSpPr>
        <p:spPr>
          <a:xfrm>
            <a:off x="2916238" y="2565400"/>
            <a:ext cx="2016125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2 x 0.2</a:t>
            </a:r>
            <a:r>
              <a:rPr sz="2800"/>
              <a:t> =</a:t>
            </a:r>
            <a:endParaRPr sz="2800"/>
          </a:p>
          <a:p>
            <a:pPr>
              <a:spcBef>
                <a:spcPct val="50000"/>
              </a:spcBef>
            </a:pPr>
            <a:r>
              <a:rPr sz="2800"/>
              <a:t> 0.008</a:t>
            </a:r>
            <a:endParaRPr sz="2800"/>
          </a:p>
        </p:txBody>
      </p:sp>
      <p:sp>
        <p:nvSpPr>
          <p:cNvPr id="3079" name="Text Box 3078"/>
          <p:cNvSpPr txBox="1"/>
          <p:nvPr/>
        </p:nvSpPr>
        <p:spPr>
          <a:xfrm>
            <a:off x="3419475" y="692150"/>
            <a:ext cx="2447925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0.6 x 0.04</a:t>
            </a:r>
            <a:r>
              <a:rPr sz="2800"/>
              <a:t> =</a:t>
            </a:r>
            <a:endParaRPr sz="2800"/>
          </a:p>
          <a:p>
            <a:pPr>
              <a:spcBef>
                <a:spcPct val="50000"/>
              </a:spcBef>
            </a:pPr>
            <a:r>
              <a:rPr sz="2800"/>
              <a:t>    1</a:t>
            </a:r>
            <a:endParaRPr sz="2800"/>
          </a:p>
        </p:txBody>
      </p:sp>
      <p:sp>
        <p:nvSpPr>
          <p:cNvPr id="3080" name="Text Box 3079"/>
          <p:cNvSpPr txBox="1"/>
          <p:nvPr/>
        </p:nvSpPr>
        <p:spPr>
          <a:xfrm>
            <a:off x="5867400" y="2565400"/>
            <a:ext cx="1295400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4      </a:t>
            </a:r>
            <a:r>
              <a:rPr sz="2800"/>
              <a:t>=</a:t>
            </a:r>
            <a:endParaRPr sz="2800"/>
          </a:p>
          <a:p>
            <a:pPr>
              <a:spcBef>
                <a:spcPct val="50000"/>
              </a:spcBef>
            </a:pPr>
            <a:r>
              <a:rPr sz="2800"/>
              <a:t>  8</a:t>
            </a:r>
            <a:endParaRPr sz="2800"/>
          </a:p>
        </p:txBody>
      </p:sp>
      <p:sp>
        <p:nvSpPr>
          <p:cNvPr id="3081" name="Text Box 3080"/>
          <p:cNvSpPr txBox="1"/>
          <p:nvPr/>
        </p:nvSpPr>
        <p:spPr>
          <a:xfrm>
            <a:off x="5435600" y="692150"/>
            <a:ext cx="18002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/>
              <a:t>0.024</a:t>
            </a:r>
            <a:endParaRPr sz="2800"/>
          </a:p>
        </p:txBody>
      </p:sp>
      <p:sp>
        <p:nvSpPr>
          <p:cNvPr id="3084" name="Text Box 3083"/>
          <p:cNvSpPr txBox="1"/>
          <p:nvPr/>
        </p:nvSpPr>
        <p:spPr>
          <a:xfrm>
            <a:off x="4356100" y="2565400"/>
            <a:ext cx="2016125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u="sng"/>
              <a:t> 0.4    </a:t>
            </a:r>
            <a:r>
              <a:rPr sz="2800"/>
              <a:t> =</a:t>
            </a:r>
            <a:endParaRPr sz="2800"/>
          </a:p>
          <a:p>
            <a:pPr>
              <a:spcBef>
                <a:spcPct val="50000"/>
              </a:spcBef>
            </a:pPr>
            <a:r>
              <a:rPr sz="2800"/>
              <a:t> 0.008</a:t>
            </a:r>
            <a:endParaRPr sz="2800"/>
          </a:p>
        </p:txBody>
      </p:sp>
      <p:sp>
        <p:nvSpPr>
          <p:cNvPr id="3085" name="Text Box 3084"/>
          <p:cNvSpPr txBox="1"/>
          <p:nvPr/>
        </p:nvSpPr>
        <p:spPr>
          <a:xfrm>
            <a:off x="971550" y="4365625"/>
            <a:ext cx="61928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Multiply top and bottom by 1000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3086" name="Text Box 3085"/>
          <p:cNvSpPr txBox="1"/>
          <p:nvPr/>
        </p:nvSpPr>
        <p:spPr>
          <a:xfrm>
            <a:off x="1187450" y="5300663"/>
            <a:ext cx="583247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err="1">
                <a:solidFill>
                  <a:srgbClr val="FF0000"/>
                </a:solidFill>
              </a:rPr>
              <a:t>ie</a:t>
            </a:r>
            <a:r>
              <a:rPr sz="3200">
                <a:solidFill>
                  <a:srgbClr val="FF0000"/>
                </a:solidFill>
              </a:rPr>
              <a:t> move the decimal point 3 places to the right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3087" name="Text Box 3086"/>
          <p:cNvSpPr txBox="1"/>
          <p:nvPr/>
        </p:nvSpPr>
        <p:spPr>
          <a:xfrm>
            <a:off x="7092950" y="2636838"/>
            <a:ext cx="14414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/>
              <a:t>50</a:t>
            </a:r>
            <a:endParaRPr sz="2800"/>
          </a:p>
        </p:txBody>
      </p:sp>
      <p:sp>
        <p:nvSpPr>
          <p:cNvPr id="3088" name="Text Box 3087"/>
          <p:cNvSpPr txBox="1"/>
          <p:nvPr/>
        </p:nvSpPr>
        <p:spPr>
          <a:xfrm>
            <a:off x="6084888" y="2565400"/>
            <a:ext cx="71913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/>
              <a:t>00  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87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/>
      <p:bldP spid="3080" grpId="0"/>
      <p:bldP spid="3081" grpId="0"/>
      <p:bldP spid="3084" grpId="0"/>
      <p:bldP spid="3085" grpId="0"/>
      <p:bldP spid="3086" grpId="0"/>
      <p:bldP spid="30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0" name="Text Box 4099"/>
          <p:cNvSpPr txBox="1"/>
          <p:nvPr/>
        </p:nvSpPr>
        <p:spPr>
          <a:xfrm>
            <a:off x="1258888" y="333375"/>
            <a:ext cx="6842125" cy="210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/>
              <a:t>Round each number off to </a:t>
            </a:r>
            <a:r>
              <a:rPr sz="4400" b="1"/>
              <a:t>1 significant figure</a:t>
            </a:r>
            <a:r>
              <a:rPr sz="4400"/>
              <a:t> and use the </a:t>
            </a:r>
            <a:r>
              <a:rPr sz="4400">
                <a:cs typeface="Arial" panose="020B0604020202020204" pitchFamily="34" charset="0"/>
              </a:rPr>
              <a:t>≈ sign</a:t>
            </a:r>
            <a:endParaRPr sz="4400">
              <a:ea typeface="Arial" panose="020B0604020202020204" pitchFamily="34" charset="0"/>
            </a:endParaRPr>
          </a:p>
        </p:txBody>
      </p:sp>
      <p:sp>
        <p:nvSpPr>
          <p:cNvPr id="4101" name="Text Box 4100"/>
          <p:cNvSpPr txBox="1"/>
          <p:nvPr/>
        </p:nvSpPr>
        <p:spPr>
          <a:xfrm>
            <a:off x="1619250" y="2852738"/>
            <a:ext cx="4176713" cy="1431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/>
              <a:t>Cancel down and multiply out</a:t>
            </a:r>
            <a:endParaRPr sz="4400"/>
          </a:p>
        </p:txBody>
      </p:sp>
      <p:sp>
        <p:nvSpPr>
          <p:cNvPr id="4102" name="Text Box 4101"/>
          <p:cNvSpPr txBox="1"/>
          <p:nvPr/>
        </p:nvSpPr>
        <p:spPr>
          <a:xfrm>
            <a:off x="684213" y="4724400"/>
            <a:ext cx="7775575" cy="1431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/>
              <a:t>Write the answer to </a:t>
            </a:r>
            <a:r>
              <a:rPr sz="4400" b="1" u="sng"/>
              <a:t>AT MOST</a:t>
            </a:r>
            <a:r>
              <a:rPr sz="4400"/>
              <a:t> 2 significant figures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483</Words>
  <Application>WPS Presentation</Application>
  <PresentationFormat>On-screen Show</PresentationFormat>
  <Paragraphs>73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  <vt:lpstr>PowerPoint 演示文稿</vt:lpstr>
      <vt:lpstr>PowerPoint 演示文稿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00McCreC</dc:creator>
  <cp:lastModifiedBy>mathssite.com</cp:lastModifiedBy>
  <cp:revision>3</cp:revision>
  <dcterms:created xsi:type="dcterms:W3CDTF">2019-04-11T16:48:52Z</dcterms:created>
  <dcterms:modified xsi:type="dcterms:W3CDTF">2019-04-11T16:48:52Z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