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99FF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10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7.wmf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2.xml"/><Relationship Id="rId13" Type="http://schemas.openxmlformats.org/officeDocument/2006/relationships/image" Target="../media/image6.jpeg"/><Relationship Id="rId12" Type="http://schemas.openxmlformats.org/officeDocument/2006/relationships/image" Target="../media/image12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1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WordArt 4"/>
          <p:cNvSpPr>
            <a:spLocks noTextEdit="1"/>
          </p:cNvSpPr>
          <p:nvPr/>
        </p:nvSpPr>
        <p:spPr>
          <a:xfrm>
            <a:off x="914400" y="2819400"/>
            <a:ext cx="73152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>
                <a:ln w="254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charset="0"/>
                <a:ea typeface="Impact" panose="020B0806030902050204" charset="0"/>
              </a:rPr>
              <a:t>Geometrical Square Rooting</a:t>
            </a:r>
            <a:endParaRPr lang="en-US" sz="3600">
              <a:ln w="254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pic>
        <p:nvPicPr>
          <p:cNvPr id="3075" name="Picture 4" descr="descart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319088"/>
            <a:ext cx="2093913" cy="2563812"/>
          </a:xfrm>
          <a:prstGeom prst="rect">
            <a:avLst/>
          </a:prstGeom>
          <a:noFill/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07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350" y="4037013"/>
            <a:ext cx="4044950" cy="2570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638" y="228600"/>
            <a:ext cx="2036762" cy="2552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225" y="4313238"/>
            <a:ext cx="2244725" cy="22463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dirty="0">
                <a:latin typeface="Comic Sans MS" panose="030F0702030302020204" pitchFamily="66" charset="0"/>
              </a:rPr>
              <a:t>Starter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p>
            <a:pPr marL="514350" indent="-514350">
              <a:buFontTx/>
              <a:buAutoNum type="alphaLcParenR"/>
            </a:pPr>
            <a:r>
              <a:rPr sz="2400" dirty="0">
                <a:latin typeface="Comic Sans MS" panose="030F0702030302020204" pitchFamily="66" charset="0"/>
              </a:rPr>
              <a:t>Calculate the following</a:t>
            </a:r>
            <a:endParaRPr sz="2400" dirty="0">
              <a:latin typeface="Comic Sans MS" panose="030F0702030302020204" pitchFamily="66" charset="0"/>
            </a:endParaRPr>
          </a:p>
          <a:p>
            <a:pPr marL="514350" indent="-514350">
              <a:buNone/>
            </a:pPr>
            <a:r>
              <a:rPr sz="2400" dirty="0">
                <a:latin typeface="Comic Sans MS" panose="030F0702030302020204" pitchFamily="66" charset="0"/>
              </a:rPr>
              <a:t>	i) √4  + √9</a:t>
            </a:r>
            <a:endParaRPr sz="2400" dirty="0">
              <a:latin typeface="Comic Sans MS" panose="030F0702030302020204" pitchFamily="66" charset="0"/>
            </a:endParaRPr>
          </a:p>
          <a:p>
            <a:pPr marL="514350" indent="-514350">
              <a:buNone/>
            </a:pPr>
            <a:r>
              <a:rPr sz="2400" dirty="0">
                <a:latin typeface="Comic Sans MS" panose="030F0702030302020204" pitchFamily="66" charset="0"/>
              </a:rPr>
              <a:t>	ii) √16  + √49</a:t>
            </a:r>
            <a:endParaRPr sz="2400" dirty="0">
              <a:latin typeface="Comic Sans MS" panose="030F0702030302020204" pitchFamily="66" charset="0"/>
            </a:endParaRPr>
          </a:p>
          <a:p>
            <a:pPr marL="514350" indent="-514350">
              <a:buNone/>
            </a:pPr>
            <a:r>
              <a:rPr sz="2400" dirty="0">
                <a:latin typeface="Comic Sans MS" panose="030F0702030302020204" pitchFamily="66" charset="0"/>
              </a:rPr>
              <a:t>	iii) √100  + √25  -  √64</a:t>
            </a:r>
            <a:endParaRPr sz="2400" dirty="0">
              <a:latin typeface="Comic Sans MS" panose="030F0702030302020204" pitchFamily="66" charset="0"/>
            </a:endParaRPr>
          </a:p>
          <a:p>
            <a:pPr marL="514350" indent="-514350">
              <a:buNone/>
            </a:pPr>
            <a:endParaRPr sz="2400" dirty="0">
              <a:latin typeface="Comic Sans MS" panose="030F0702030302020204" pitchFamily="66" charset="0"/>
            </a:endParaRPr>
          </a:p>
          <a:p>
            <a:pPr marL="514350" indent="-514350">
              <a:buNone/>
            </a:pPr>
            <a:r>
              <a:rPr sz="2400" dirty="0">
                <a:latin typeface="Comic Sans MS" panose="030F0702030302020204" pitchFamily="66" charset="0"/>
              </a:rPr>
              <a:t>b) Tom uses his calculator to work out the square root of 80</a:t>
            </a:r>
            <a:endParaRPr sz="2400" dirty="0">
              <a:latin typeface="Comic Sans MS" panose="030F0702030302020204" pitchFamily="66" charset="0"/>
            </a:endParaRPr>
          </a:p>
          <a:p>
            <a:pPr marL="514350" indent="-514350">
              <a:buFont typeface="Wingdings" panose="05000000000000000000" pitchFamily="2" charset="2"/>
              <a:buChar char="à"/>
            </a:pPr>
            <a:r>
              <a:rPr sz="2400" dirty="0">
                <a:latin typeface="Comic Sans MS" panose="030F0702030302020204" pitchFamily="66" charset="0"/>
                <a:sym typeface="Wingdings" panose="05000000000000000000" pitchFamily="2" charset="2"/>
              </a:rPr>
              <a:t>His answer is 9.5</a:t>
            </a:r>
            <a:endParaRPr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514350" indent="-514350">
              <a:buNone/>
            </a:pPr>
            <a:r>
              <a:rPr sz="2400" dirty="0">
                <a:latin typeface="Comic Sans MS" panose="030F0702030302020204" pitchFamily="66" charset="0"/>
                <a:sym typeface="Wingdings" panose="05000000000000000000" pitchFamily="2" charset="2"/>
              </a:rPr>
              <a:t>	i) How do you know that something has gone 	wrong?</a:t>
            </a:r>
            <a:endParaRPr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514350" indent="-514350">
              <a:buNone/>
            </a:pPr>
            <a:r>
              <a:rPr sz="2400" dirty="0">
                <a:latin typeface="Comic Sans MS" panose="030F0702030302020204" pitchFamily="66" charset="0"/>
                <a:sym typeface="Wingdings" panose="05000000000000000000" pitchFamily="2" charset="2"/>
              </a:rPr>
              <a:t>	ii) Give a rough estimate of what his answer 	should be</a:t>
            </a:r>
            <a:endParaRPr sz="2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0888" y="2025650"/>
            <a:ext cx="373062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2813" y="2460625"/>
            <a:ext cx="4603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9338" y="2908300"/>
            <a:ext cx="373062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8100" y="5449888"/>
            <a:ext cx="4081463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solidFill>
                  <a:srgbClr val="FF0000"/>
                </a:solidFill>
                <a:latin typeface="Comic Sans MS" panose="030F0702030302020204" pitchFamily="66" charset="0"/>
              </a:rPr>
              <a:t>9 x 9 is 81 which is already too high!</a:t>
            </a:r>
            <a:endParaRPr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2588" y="6265863"/>
            <a:ext cx="208280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solidFill>
                  <a:srgbClr val="FF0000"/>
                </a:solidFill>
                <a:latin typeface="Comic Sans MS" panose="030F0702030302020204" pitchFamily="66" charset="0"/>
              </a:rPr>
              <a:t>A bit less than 9!</a:t>
            </a:r>
            <a:endParaRPr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105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26388" y="109538"/>
            <a:ext cx="1100137" cy="1379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>
                <a:latin typeface="Comic Sans MS" panose="030F0702030302020204" pitchFamily="66" charset="0"/>
              </a:rPr>
              <a:t>Geometrical Square Rooting</a:t>
            </a:r>
            <a:endParaRPr sz="4000" dirty="0">
              <a:latin typeface="Comic Sans MS" panose="030F0702030302020204" pitchFamily="66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000" dirty="0">
                <a:latin typeface="Comic Sans MS" panose="030F0702030302020204" pitchFamily="66" charset="0"/>
              </a:rPr>
              <a:t>Today we are going to look at how to approximate the square root of a number</a:t>
            </a:r>
            <a:endParaRPr sz="2000" dirty="0">
              <a:latin typeface="Comic Sans MS" panose="030F0702030302020204" pitchFamily="66" charset="0"/>
            </a:endParaRPr>
          </a:p>
          <a:p>
            <a:pPr eaLnBrk="1" hangingPunct="1"/>
            <a:endParaRPr sz="2000" dirty="0">
              <a:latin typeface="Comic Sans MS" panose="030F0702030302020204" pitchFamily="66" charset="0"/>
            </a:endParaRPr>
          </a:p>
          <a:p>
            <a:pPr eaLnBrk="1" hangingPunct="1"/>
            <a:r>
              <a:rPr sz="2000" dirty="0">
                <a:latin typeface="Comic Sans MS" panose="030F0702030302020204" pitchFamily="66" charset="0"/>
              </a:rPr>
              <a:t>Remember when square rooting an integer that isn’t a square number, the answer will be an irrational number, hence cannot be calculated exactly…</a:t>
            </a:r>
            <a:endParaRPr sz="2000" dirty="0">
              <a:latin typeface="Comic Sans MS" panose="030F0702030302020204" pitchFamily="66" charset="0"/>
            </a:endParaRPr>
          </a:p>
          <a:p>
            <a:pPr eaLnBrk="1" hangingPunct="1"/>
            <a:endParaRPr sz="2000" dirty="0">
              <a:latin typeface="Comic Sans MS" panose="030F0702030302020204" pitchFamily="66" charset="0"/>
            </a:endParaRPr>
          </a:p>
          <a:p>
            <a:pPr eaLnBrk="1" hangingPunct="1"/>
            <a:r>
              <a:rPr sz="2000" dirty="0">
                <a:latin typeface="Comic Sans MS" panose="030F0702030302020204" pitchFamily="66" charset="0"/>
              </a:rPr>
              <a:t>We will see how this can be done with only a ruler, compass and pencil!</a:t>
            </a:r>
            <a:endParaRPr sz="2000" dirty="0">
              <a:latin typeface="Comic Sans MS" panose="030F0702030302020204" pitchFamily="66" charset="0"/>
            </a:endParaRPr>
          </a:p>
          <a:p>
            <a:pPr eaLnBrk="1" hangingPunct="1"/>
            <a:endParaRPr sz="2000" dirty="0">
              <a:latin typeface="Comic Sans MS" panose="030F0702030302020204" pitchFamily="66" charset="0"/>
            </a:endParaRPr>
          </a:p>
          <a:p>
            <a:pPr eaLnBrk="1" hangingPunct="1"/>
            <a:r>
              <a:rPr sz="2000" dirty="0">
                <a:latin typeface="Comic Sans MS" panose="030F0702030302020204" pitchFamily="66" charset="0"/>
              </a:rPr>
              <a:t>This was discovered by René Descartes whilst having a lie in and staring at the ceiling…</a:t>
            </a:r>
            <a:endParaRPr sz="2000" dirty="0">
              <a:latin typeface="Comic Sans MS" panose="030F0702030302020204" pitchFamily="66" charset="0"/>
            </a:endParaRPr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26388" y="109538"/>
            <a:ext cx="1100137" cy="1379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78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charRg st="78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24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charRg st="224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97" end="3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charRg st="297" end="3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>
                <a:latin typeface="Comic Sans MS" panose="030F0702030302020204" pitchFamily="66" charset="0"/>
              </a:rPr>
              <a:t>Geometrical Square Rooting</a:t>
            </a:r>
            <a:endParaRPr sz="4000" dirty="0">
              <a:latin typeface="Comic Sans MS" panose="030F0702030302020204" pitchFamily="66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0" y="1600200"/>
            <a:ext cx="5781675" cy="45259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1800" dirty="0">
                <a:latin typeface="Comic Sans MS" panose="030F0702030302020204" pitchFamily="66" charset="0"/>
              </a:rPr>
              <a:t>	</a:t>
            </a:r>
            <a:r>
              <a:rPr sz="1600" u="sng" dirty="0">
                <a:latin typeface="Comic Sans MS" panose="030F0702030302020204" pitchFamily="66" charset="0"/>
              </a:rPr>
              <a:t>René Descartes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</a:t>
            </a: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Born on 15</a:t>
            </a:r>
            <a:r>
              <a:rPr sz="16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March 1596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 French Philosopher and Mathematician who spent most of his life in Holland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 One of his greatest achievements was that he linked algebra and geometry by using graphs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 This allowed mathematicians to show real world objects in terms of numbers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 Graphs on a set of x and y axes are known as </a:t>
            </a:r>
            <a:r>
              <a:rPr sz="1600" b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Cartesian</a:t>
            </a: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graphs, after him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 These days computer games use the same ideas, in that objects in games are plotted on a 3D coordinate grid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 He rarely got up before Midday his whole life!</a:t>
            </a:r>
            <a:endParaRPr sz="1600" u="sng" dirty="0">
              <a:latin typeface="Comic Sans MS" panose="030F0702030302020204" pitchFamily="66" charset="0"/>
            </a:endParaRPr>
          </a:p>
        </p:txBody>
      </p:sp>
      <p:pic>
        <p:nvPicPr>
          <p:cNvPr id="6148" name="Picture 4" descr="descart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43600" y="1676400"/>
            <a:ext cx="2614613" cy="3200400"/>
          </a:xfrm>
          <a:prstGeom prst="rect">
            <a:avLst/>
          </a:prstGeom>
          <a:noFill/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" name="TextBox 1"/>
          <p:cNvSpPr txBox="1"/>
          <p:nvPr/>
        </p:nvSpPr>
        <p:spPr>
          <a:xfrm>
            <a:off x="1427163" y="6149975"/>
            <a:ext cx="677227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Now follow the instructions on the worksheet </a:t>
            </a:r>
            <a:r>
              <a:rPr sz="2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carefully</a:t>
            </a:r>
            <a:r>
              <a:rPr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! Accurate measuring is extremely important!</a:t>
            </a:r>
            <a:endParaRPr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50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6388" y="109538"/>
            <a:ext cx="1100137" cy="1379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4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charRg st="44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22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charRg st="122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14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charRg st="214" end="2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92" end="3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charRg st="292" end="3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69" end="4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charRg st="369" end="4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79" end="5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charRg st="479" end="5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>
                <a:latin typeface="Comic Sans MS" panose="030F0702030302020204" pitchFamily="66" charset="0"/>
              </a:rPr>
              <a:t>Geometrical Square Rooting</a:t>
            </a:r>
            <a:endParaRPr sz="4000" dirty="0">
              <a:latin typeface="Comic Sans MS" panose="030F0702030302020204" pitchFamily="66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152400" y="1600200"/>
            <a:ext cx="4572000" cy="48768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</a:rPr>
              <a:t>	</a:t>
            </a:r>
            <a:r>
              <a:rPr sz="1600" u="sng" dirty="0">
                <a:latin typeface="Comic Sans MS" panose="030F0702030302020204" pitchFamily="66" charset="0"/>
              </a:rPr>
              <a:t>René Descartes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</a:rPr>
              <a:t>	</a:t>
            </a: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method of square rooting was imagined by Descartes on his ceiling while having his daily lie in…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1) Draw a straight line of the length you wish to Square Root, eg) 9cm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2) Add 1 more unit to the length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3) Draw a Semi-Circle over the whole line, the centre will be half-way along…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4) Draw a Vertical Line up from where your original line ended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5) The length in this case is 3cm, the square root of 9. This works for any original starting number!</a:t>
            </a:r>
            <a:endParaRPr sz="1600" u="sng" dirty="0">
              <a:latin typeface="Comic Sans MS" panose="030F0702030302020204" pitchFamily="66" charset="0"/>
            </a:endParaRPr>
          </a:p>
        </p:txBody>
      </p:sp>
      <p:sp>
        <p:nvSpPr>
          <p:cNvPr id="8197" name="Line 5"/>
          <p:cNvSpPr/>
          <p:nvPr/>
        </p:nvSpPr>
        <p:spPr>
          <a:xfrm>
            <a:off x="5257800" y="3124200"/>
            <a:ext cx="25908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199" name="Text Box 7"/>
          <p:cNvSpPr txBox="1"/>
          <p:nvPr/>
        </p:nvSpPr>
        <p:spPr>
          <a:xfrm>
            <a:off x="6324600" y="31242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latin typeface="Comic Sans MS" panose="030F0702030302020204" pitchFamily="66" charset="0"/>
              </a:rPr>
              <a:t>9cm</a:t>
            </a:r>
            <a:endParaRPr sz="1400" dirty="0">
              <a:latin typeface="Comic Sans MS" panose="030F0702030302020204" pitchFamily="66" charset="0"/>
            </a:endParaRPr>
          </a:p>
        </p:txBody>
      </p:sp>
      <p:sp>
        <p:nvSpPr>
          <p:cNvPr id="8200" name="Line 8"/>
          <p:cNvSpPr/>
          <p:nvPr/>
        </p:nvSpPr>
        <p:spPr>
          <a:xfrm>
            <a:off x="7848600" y="3124200"/>
            <a:ext cx="4572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01" name="Text Box 9"/>
          <p:cNvSpPr txBox="1"/>
          <p:nvPr/>
        </p:nvSpPr>
        <p:spPr>
          <a:xfrm>
            <a:off x="7848600" y="31242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latin typeface="Comic Sans MS" panose="030F0702030302020204" pitchFamily="66" charset="0"/>
              </a:rPr>
              <a:t>1cm</a:t>
            </a:r>
            <a:endParaRPr sz="1400" dirty="0">
              <a:latin typeface="Comic Sans MS" panose="030F0702030302020204" pitchFamily="66" charset="0"/>
            </a:endParaRPr>
          </a:p>
        </p:txBody>
      </p:sp>
      <p:sp>
        <p:nvSpPr>
          <p:cNvPr id="8202" name="Arc 10"/>
          <p:cNvSpPr>
            <a:spLocks noChangeAspect="1"/>
          </p:cNvSpPr>
          <p:nvPr/>
        </p:nvSpPr>
        <p:spPr>
          <a:xfrm>
            <a:off x="5257800" y="1600200"/>
            <a:ext cx="3048000" cy="1524000"/>
          </a:xfrm>
          <a:custGeom>
            <a:avLst/>
            <a:gdLst>
              <a:gd name="txL" fmla="*/ 0 w 43200"/>
              <a:gd name="txT" fmla="*/ 0 h 21600"/>
              <a:gd name="txR" fmla="*/ 43200 w 43200"/>
              <a:gd name="txB" fmla="*/ 21600 h 21600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43200" h="21600" fill="none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3" name="Line 11"/>
          <p:cNvSpPr/>
          <p:nvPr/>
        </p:nvSpPr>
        <p:spPr>
          <a:xfrm flipV="1">
            <a:off x="7848600" y="2057400"/>
            <a:ext cx="0" cy="106680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04" name="Text Box 12"/>
          <p:cNvSpPr txBox="1"/>
          <p:nvPr/>
        </p:nvSpPr>
        <p:spPr>
          <a:xfrm>
            <a:off x="7391400" y="24384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3cm</a:t>
            </a:r>
            <a:endParaRPr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9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350" y="144463"/>
            <a:ext cx="1090613" cy="69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22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charRg st="122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95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charRg st="195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230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charRg st="230" end="3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310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195">
                                            <p:txEl>
                                              <p:charRg st="310" end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375" end="4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195">
                                            <p:txEl>
                                              <p:charRg st="375" end="4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1" grpId="0"/>
      <p:bldP spid="8202" grpId="0" animBg="1"/>
      <p:bldP spid="82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>
                <a:latin typeface="Comic Sans MS" panose="030F0702030302020204" pitchFamily="66" charset="0"/>
              </a:rPr>
              <a:t>Geometrical Square Rooting</a:t>
            </a:r>
            <a:endParaRPr sz="4000" dirty="0">
              <a:latin typeface="Comic Sans MS" panose="030F0702030302020204" pitchFamily="66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152400" y="1600200"/>
            <a:ext cx="4572000" cy="48768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</a:rPr>
              <a:t>	</a:t>
            </a:r>
            <a:r>
              <a:rPr sz="1600" u="sng" dirty="0">
                <a:latin typeface="Comic Sans MS" panose="030F0702030302020204" pitchFamily="66" charset="0"/>
              </a:rPr>
              <a:t>René Descartes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</a:rPr>
              <a:t>	</a:t>
            </a: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method of square rooting was imagined by Descartes on his ceiling while having his daily lie in…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1) Draw a straight line of the length you wish to Square Root, eg) 12cm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2) Add 1 more unit to the length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3) Draw a Semi-Circle over the whole line, the centre will be half-way along…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4) Draw a Vertical Line up from where your original line ended</a:t>
            </a: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1600" dirty="0">
                <a:latin typeface="Comic Sans MS" panose="030F0702030302020204" pitchFamily="66" charset="0"/>
                <a:sym typeface="Wingdings" panose="05000000000000000000" pitchFamily="2" charset="2"/>
              </a:rPr>
              <a:t>	5) The length in this case is 3.46cm (to 2dp), the square root of 12. This works for any original starting number!</a:t>
            </a:r>
            <a:endParaRPr sz="1600" u="sng" dirty="0">
              <a:latin typeface="Comic Sans MS" panose="030F0702030302020204" pitchFamily="66" charset="0"/>
            </a:endParaRPr>
          </a:p>
        </p:txBody>
      </p:sp>
      <p:sp>
        <p:nvSpPr>
          <p:cNvPr id="9220" name="Line 4"/>
          <p:cNvSpPr/>
          <p:nvPr/>
        </p:nvSpPr>
        <p:spPr>
          <a:xfrm>
            <a:off x="4876800" y="3124200"/>
            <a:ext cx="31242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9221" name="Text Box 5"/>
          <p:cNvSpPr txBox="1"/>
          <p:nvPr/>
        </p:nvSpPr>
        <p:spPr>
          <a:xfrm>
            <a:off x="6324600" y="3124200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latin typeface="Comic Sans MS" panose="030F0702030302020204" pitchFamily="66" charset="0"/>
              </a:rPr>
              <a:t>12cm</a:t>
            </a:r>
            <a:endParaRPr sz="1400" dirty="0">
              <a:latin typeface="Comic Sans MS" panose="030F0702030302020204" pitchFamily="66" charset="0"/>
            </a:endParaRPr>
          </a:p>
        </p:txBody>
      </p:sp>
      <p:sp>
        <p:nvSpPr>
          <p:cNvPr id="9222" name="Line 6"/>
          <p:cNvSpPr/>
          <p:nvPr/>
        </p:nvSpPr>
        <p:spPr>
          <a:xfrm>
            <a:off x="8001000" y="3124200"/>
            <a:ext cx="4572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9223" name="Text Box 7"/>
          <p:cNvSpPr txBox="1"/>
          <p:nvPr/>
        </p:nvSpPr>
        <p:spPr>
          <a:xfrm>
            <a:off x="8001000" y="31242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latin typeface="Comic Sans MS" panose="030F0702030302020204" pitchFamily="66" charset="0"/>
              </a:rPr>
              <a:t>1cm</a:t>
            </a:r>
            <a:endParaRPr sz="1400" dirty="0">
              <a:latin typeface="Comic Sans MS" panose="030F0702030302020204" pitchFamily="66" charset="0"/>
            </a:endParaRPr>
          </a:p>
        </p:txBody>
      </p:sp>
      <p:sp>
        <p:nvSpPr>
          <p:cNvPr id="9224" name="Arc 8"/>
          <p:cNvSpPr>
            <a:spLocks noChangeAspect="1"/>
          </p:cNvSpPr>
          <p:nvPr/>
        </p:nvSpPr>
        <p:spPr>
          <a:xfrm>
            <a:off x="4876800" y="1333500"/>
            <a:ext cx="3581400" cy="1790700"/>
          </a:xfrm>
          <a:custGeom>
            <a:avLst/>
            <a:gdLst>
              <a:gd name="txL" fmla="*/ 0 w 43200"/>
              <a:gd name="txT" fmla="*/ 0 h 21600"/>
              <a:gd name="txR" fmla="*/ 43200 w 43200"/>
              <a:gd name="txB" fmla="*/ 21600 h 21600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43200" h="21600" fill="none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5" name="Line 9"/>
          <p:cNvSpPr/>
          <p:nvPr/>
        </p:nvSpPr>
        <p:spPr>
          <a:xfrm flipV="1">
            <a:off x="8001000" y="1981200"/>
            <a:ext cx="0" cy="114300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9226" name="Text Box 10"/>
          <p:cNvSpPr txBox="1"/>
          <p:nvPr/>
        </p:nvSpPr>
        <p:spPr>
          <a:xfrm>
            <a:off x="7239000" y="2362200"/>
            <a:ext cx="914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3.46cm</a:t>
            </a:r>
            <a:endParaRPr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228" name="Text Box 12"/>
          <p:cNvSpPr txBox="1"/>
          <p:nvPr/>
        </p:nvSpPr>
        <p:spPr>
          <a:xfrm>
            <a:off x="5199063" y="4267200"/>
            <a:ext cx="30480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dirty="0">
                <a:latin typeface="Comic Sans MS" panose="030F0702030302020204" pitchFamily="66" charset="0"/>
              </a:rPr>
              <a:t>The only limitation of this is how accurately your ruler can measure the length…</a:t>
            </a:r>
            <a:endParaRPr dirty="0">
              <a:latin typeface="Comic Sans MS" panose="030F0702030302020204" pitchFamily="66" charset="0"/>
            </a:endParaRPr>
          </a:p>
        </p:txBody>
      </p:sp>
      <p:pic>
        <p:nvPicPr>
          <p:cNvPr id="8204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350" y="144463"/>
            <a:ext cx="1090613" cy="69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22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charRg st="122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96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charRg st="196" end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31" end="3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charRg st="231" end="3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11" end="3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charRg st="311" end="3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76" end="4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219">
                                            <p:txEl>
                                              <p:charRg st="376" end="4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/>
      <p:bldP spid="9224" grpId="0" animBg="1"/>
      <p:bldP spid="9226" grpId="0"/>
      <p:bldP spid="92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latin typeface="Comic Sans MS" panose="030F0702030302020204" pitchFamily="66" charset="0"/>
              </a:rPr>
              <a:t>Plenary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0" y="1600200"/>
            <a:ext cx="4114800" cy="5029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</a:t>
            </a:r>
            <a:r>
              <a:rPr sz="1600" u="sng" dirty="0">
                <a:latin typeface="Comic Sans MS" panose="030F0702030302020204" pitchFamily="66" charset="0"/>
              </a:rPr>
              <a:t>Why does this work?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1) Call the original length x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2) We then add 1…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3) And draw a semi-circle over the line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4) Then draw a line up from the end of the original line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5) Imagine there is a line from the centre of the semi circle, to the point where the Vertical line meets the edge…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6) We now have a right angled triangle. Lets label the sides…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7) Remember Pythagoras’ Theorem?</a:t>
            </a:r>
            <a:endParaRPr sz="1600" dirty="0">
              <a:latin typeface="Comic Sans MS" panose="030F0702030302020204" pitchFamily="66" charset="0"/>
            </a:endParaRPr>
          </a:p>
          <a:p>
            <a:pPr eaLnBrk="1" hangingPunct="1">
              <a:buNone/>
            </a:pPr>
            <a:r>
              <a:rPr sz="1600" dirty="0">
                <a:latin typeface="Comic Sans MS" panose="030F0702030302020204" pitchFamily="66" charset="0"/>
              </a:rPr>
              <a:t>	8) So the missing side is the square root of the original length, every time!</a:t>
            </a:r>
            <a:endParaRPr sz="1600" u="sng" dirty="0">
              <a:latin typeface="Comic Sans MS" panose="030F0702030302020204" pitchFamily="66" charset="0"/>
            </a:endParaRPr>
          </a:p>
        </p:txBody>
      </p:sp>
      <p:sp>
        <p:nvSpPr>
          <p:cNvPr id="10244" name="Line 4"/>
          <p:cNvSpPr/>
          <p:nvPr/>
        </p:nvSpPr>
        <p:spPr>
          <a:xfrm>
            <a:off x="5334000" y="3314700"/>
            <a:ext cx="31242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0245" name="Text Box 5"/>
          <p:cNvSpPr txBox="1"/>
          <p:nvPr/>
        </p:nvSpPr>
        <p:spPr>
          <a:xfrm>
            <a:off x="69342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latin typeface="Comic Sans MS" panose="030F0702030302020204" pitchFamily="66" charset="0"/>
              </a:rPr>
              <a:t>x</a:t>
            </a:r>
            <a:endParaRPr sz="1400" dirty="0">
              <a:latin typeface="Comic Sans MS" panose="030F0702030302020204" pitchFamily="66" charset="0"/>
            </a:endParaRPr>
          </a:p>
        </p:txBody>
      </p:sp>
      <p:sp>
        <p:nvSpPr>
          <p:cNvPr id="10246" name="Line 6"/>
          <p:cNvSpPr/>
          <p:nvPr/>
        </p:nvSpPr>
        <p:spPr>
          <a:xfrm>
            <a:off x="8458200" y="3314700"/>
            <a:ext cx="4572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0247" name="Text Box 7"/>
          <p:cNvSpPr txBox="1"/>
          <p:nvPr/>
        </p:nvSpPr>
        <p:spPr>
          <a:xfrm>
            <a:off x="8534400" y="33528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dirty="0">
                <a:latin typeface="Comic Sans MS" panose="030F0702030302020204" pitchFamily="66" charset="0"/>
              </a:rPr>
              <a:t>1</a:t>
            </a:r>
            <a:endParaRPr sz="1400" dirty="0">
              <a:latin typeface="Comic Sans MS" panose="030F0702030302020204" pitchFamily="66" charset="0"/>
            </a:endParaRPr>
          </a:p>
        </p:txBody>
      </p:sp>
      <p:sp>
        <p:nvSpPr>
          <p:cNvPr id="10248" name="Arc 8"/>
          <p:cNvSpPr>
            <a:spLocks noChangeAspect="1"/>
          </p:cNvSpPr>
          <p:nvPr/>
        </p:nvSpPr>
        <p:spPr>
          <a:xfrm>
            <a:off x="5334000" y="1524000"/>
            <a:ext cx="3581400" cy="1790700"/>
          </a:xfrm>
          <a:custGeom>
            <a:avLst/>
            <a:gdLst>
              <a:gd name="txL" fmla="*/ 0 w 43200"/>
              <a:gd name="txT" fmla="*/ 0 h 21600"/>
              <a:gd name="txR" fmla="*/ 43200 w 43200"/>
              <a:gd name="txB" fmla="*/ 21600 h 21600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43200" h="21600" fill="none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249" name="Line 9"/>
          <p:cNvSpPr/>
          <p:nvPr/>
        </p:nvSpPr>
        <p:spPr>
          <a:xfrm flipV="1">
            <a:off x="8458200" y="2171700"/>
            <a:ext cx="0" cy="114300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0253" name="Line 13"/>
          <p:cNvSpPr/>
          <p:nvPr/>
        </p:nvSpPr>
        <p:spPr>
          <a:xfrm flipV="1">
            <a:off x="7086600" y="2209800"/>
            <a:ext cx="1371600" cy="106680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0254" name="Text Box 14"/>
          <p:cNvSpPr txBox="1"/>
          <p:nvPr/>
        </p:nvSpPr>
        <p:spPr>
          <a:xfrm>
            <a:off x="6629400" y="19050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Radius = half the diameter</a:t>
            </a:r>
            <a:endParaRPr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55" name="Text Box 15"/>
          <p:cNvSpPr txBox="1"/>
          <p:nvPr/>
        </p:nvSpPr>
        <p:spPr>
          <a:xfrm>
            <a:off x="3505200" y="1371600"/>
            <a:ext cx="1825625" cy="3460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Diameter 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x + 1</a:t>
            </a:r>
            <a:endParaRPr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56" name="Text Box 16"/>
          <p:cNvSpPr txBox="1"/>
          <p:nvPr/>
        </p:nvSpPr>
        <p:spPr>
          <a:xfrm>
            <a:off x="3429000" y="1752600"/>
            <a:ext cx="1973263" cy="3460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Radius 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sz="16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+ </a:t>
            </a:r>
            <a:r>
              <a:rPr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sz="16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sz="16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57" name="Text Box 17"/>
          <p:cNvSpPr txBox="1"/>
          <p:nvPr/>
        </p:nvSpPr>
        <p:spPr>
          <a:xfrm>
            <a:off x="6934200" y="2362200"/>
            <a:ext cx="1031875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sz="16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+ </a:t>
            </a:r>
            <a:r>
              <a:rPr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sz="16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sz="16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58" name="Text Box 18"/>
          <p:cNvSpPr txBox="1"/>
          <p:nvPr/>
        </p:nvSpPr>
        <p:spPr>
          <a:xfrm>
            <a:off x="7315200" y="3352800"/>
            <a:ext cx="1017588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sz="16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- </a:t>
            </a:r>
            <a:r>
              <a:rPr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sz="16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sz="16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59" name="Text Box 19"/>
          <p:cNvSpPr txBox="1"/>
          <p:nvPr/>
        </p:nvSpPr>
        <p:spPr>
          <a:xfrm>
            <a:off x="7086600" y="36576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Bottom Side = Radius - 1</a:t>
            </a:r>
            <a:endParaRPr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4267200" y="3733800"/>
          <a:ext cx="11430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736600" imgH="203200" progId="Equation.DSMT4">
                  <p:embed/>
                </p:oleObj>
              </mc:Choice>
              <mc:Fallback>
                <p:oleObj name="" r:id="rId1" imgW="736600" imgH="20320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67200" y="3733800"/>
                        <a:ext cx="1143000" cy="315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4267200" y="4191000"/>
          <a:ext cx="22098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752600" imgH="469900" progId="Equation.DSMT4">
                  <p:embed/>
                </p:oleObj>
              </mc:Choice>
              <mc:Fallback>
                <p:oleObj name="" r:id="rId3" imgW="1752600" imgH="4699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0" y="4191000"/>
                        <a:ext cx="2209800" cy="593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4267200" y="4800600"/>
          <a:ext cx="26908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5" imgW="2133600" imgH="393700" progId="Equation.DSMT4">
                  <p:embed/>
                </p:oleObj>
              </mc:Choice>
              <mc:Fallback>
                <p:oleObj name="" r:id="rId5" imgW="2133600" imgH="393700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67200" y="4800600"/>
                        <a:ext cx="2690813" cy="498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4267200" y="5334000"/>
          <a:ext cx="136048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1078865" imgH="393700" progId="Equation.DSMT4">
                  <p:embed/>
                </p:oleObj>
              </mc:Choice>
              <mc:Fallback>
                <p:oleObj name="" r:id="rId7" imgW="1078865" imgH="3937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67200" y="5334000"/>
                        <a:ext cx="1360488" cy="498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4" name="Object 24"/>
          <p:cNvGraphicFramePr>
            <a:graphicFrameLocks noChangeAspect="1"/>
          </p:cNvGraphicFramePr>
          <p:nvPr/>
        </p:nvGraphicFramePr>
        <p:xfrm>
          <a:off x="4267200" y="5943600"/>
          <a:ext cx="52863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9" imgW="419100" imgH="203200" progId="Equation.DSMT4">
                  <p:embed/>
                </p:oleObj>
              </mc:Choice>
              <mc:Fallback>
                <p:oleObj name="" r:id="rId9" imgW="419100" imgH="203200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5943600"/>
                        <a:ext cx="528638" cy="257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4267200" y="6324600"/>
          <a:ext cx="593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1" imgW="469900" imgH="228600" progId="Equation.DSMT4">
                  <p:embed/>
                </p:oleObj>
              </mc:Choice>
              <mc:Fallback>
                <p:oleObj name="" r:id="rId11" imgW="469900" imgH="2286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67200" y="6324600"/>
                        <a:ext cx="593725" cy="288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26"/>
          <p:cNvSpPr txBox="1"/>
          <p:nvPr/>
        </p:nvSpPr>
        <p:spPr>
          <a:xfrm>
            <a:off x="7696200" y="3048000"/>
            <a:ext cx="3810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b="1" dirty="0">
                <a:latin typeface="Comic Sans MS" panose="030F0702030302020204" pitchFamily="66" charset="0"/>
              </a:rPr>
              <a:t>a</a:t>
            </a:r>
            <a:endParaRPr sz="1400" b="1" dirty="0">
              <a:latin typeface="Comic Sans MS" panose="030F0702030302020204" pitchFamily="66" charset="0"/>
            </a:endParaRPr>
          </a:p>
        </p:txBody>
      </p:sp>
      <p:sp>
        <p:nvSpPr>
          <p:cNvPr id="10267" name="Text Box 27"/>
          <p:cNvSpPr txBox="1"/>
          <p:nvPr/>
        </p:nvSpPr>
        <p:spPr>
          <a:xfrm>
            <a:off x="8153400" y="2667000"/>
            <a:ext cx="3810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b="1" dirty="0">
                <a:latin typeface="Comic Sans MS" panose="030F0702030302020204" pitchFamily="66" charset="0"/>
              </a:rPr>
              <a:t>b</a:t>
            </a:r>
            <a:endParaRPr sz="1400" b="1" dirty="0">
              <a:latin typeface="Comic Sans MS" panose="030F0702030302020204" pitchFamily="66" charset="0"/>
            </a:endParaRPr>
          </a:p>
        </p:txBody>
      </p:sp>
      <p:sp>
        <p:nvSpPr>
          <p:cNvPr id="10268" name="Text Box 28"/>
          <p:cNvSpPr txBox="1"/>
          <p:nvPr/>
        </p:nvSpPr>
        <p:spPr>
          <a:xfrm>
            <a:off x="7696200" y="2667000"/>
            <a:ext cx="3810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400" b="1" dirty="0">
                <a:latin typeface="Comic Sans MS" panose="030F0702030302020204" pitchFamily="66" charset="0"/>
              </a:rPr>
              <a:t>c</a:t>
            </a:r>
            <a:endParaRPr sz="1400" b="1" dirty="0">
              <a:latin typeface="Comic Sans MS" panose="030F0702030302020204" pitchFamily="66" charset="0"/>
            </a:endParaRPr>
          </a:p>
        </p:txBody>
      </p:sp>
      <p:sp>
        <p:nvSpPr>
          <p:cNvPr id="10269" name="Arc 29"/>
          <p:cNvSpPr/>
          <p:nvPr/>
        </p:nvSpPr>
        <p:spPr>
          <a:xfrm>
            <a:off x="7086600" y="4495800"/>
            <a:ext cx="304800" cy="609600"/>
          </a:xfrm>
          <a:custGeom>
            <a:avLst/>
            <a:gdLst>
              <a:gd name="txL" fmla="*/ 0 w 21600"/>
              <a:gd name="txT" fmla="*/ 0 h 43200"/>
              <a:gd name="txR" fmla="*/ 21600 w 21600"/>
              <a:gd name="txB" fmla="*/ 43200 h 43200"/>
            </a:gdLst>
            <a:ahLst/>
            <a:cxnLst>
              <a:cxn ang="0">
                <a:pos x="0" y="0"/>
              </a:cxn>
              <a:cxn ang="0">
                <a:pos x="207885" y="121385597"/>
              </a:cxn>
              <a:cxn ang="0">
                <a:pos x="0" y="60692798"/>
              </a:cxn>
            </a:cxnLst>
            <a:rect l="txL" t="txT" r="txR" b="txB"/>
            <a:pathLst>
              <a:path w="21600" h="432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</a:path>
              <a:path w="21600" h="432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270" name="Arc 30"/>
          <p:cNvSpPr/>
          <p:nvPr/>
        </p:nvSpPr>
        <p:spPr>
          <a:xfrm>
            <a:off x="7086600" y="5105400"/>
            <a:ext cx="304800" cy="457200"/>
          </a:xfrm>
          <a:custGeom>
            <a:avLst/>
            <a:gdLst>
              <a:gd name="txL" fmla="*/ 0 w 21600"/>
              <a:gd name="txT" fmla="*/ 0 h 43200"/>
              <a:gd name="txR" fmla="*/ 21600 w 21600"/>
              <a:gd name="txB" fmla="*/ 43200 h 43200"/>
            </a:gdLst>
            <a:ahLst/>
            <a:cxnLst>
              <a:cxn ang="0">
                <a:pos x="0" y="0"/>
              </a:cxn>
              <a:cxn ang="0">
                <a:pos x="207885" y="51209578"/>
              </a:cxn>
              <a:cxn ang="0">
                <a:pos x="0" y="25604789"/>
              </a:cxn>
            </a:cxnLst>
            <a:rect l="txL" t="txT" r="txR" b="txB"/>
            <a:pathLst>
              <a:path w="21600" h="432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</a:path>
              <a:path w="21600" h="432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271" name="Arc 31"/>
          <p:cNvSpPr/>
          <p:nvPr/>
        </p:nvSpPr>
        <p:spPr>
          <a:xfrm>
            <a:off x="5867400" y="5562600"/>
            <a:ext cx="304800" cy="457200"/>
          </a:xfrm>
          <a:custGeom>
            <a:avLst/>
            <a:gdLst>
              <a:gd name="txL" fmla="*/ 0 w 21600"/>
              <a:gd name="txT" fmla="*/ 0 h 43200"/>
              <a:gd name="txR" fmla="*/ 21600 w 21600"/>
              <a:gd name="txB" fmla="*/ 43200 h 43200"/>
            </a:gdLst>
            <a:ahLst/>
            <a:cxnLst>
              <a:cxn ang="0">
                <a:pos x="0" y="0"/>
              </a:cxn>
              <a:cxn ang="0">
                <a:pos x="207885" y="51209578"/>
              </a:cxn>
              <a:cxn ang="0">
                <a:pos x="0" y="25604789"/>
              </a:cxn>
            </a:cxnLst>
            <a:rect l="txL" t="txT" r="txR" b="txB"/>
            <a:pathLst>
              <a:path w="21600" h="432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</a:path>
              <a:path w="21600" h="432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272" name="Arc 32"/>
          <p:cNvSpPr/>
          <p:nvPr/>
        </p:nvSpPr>
        <p:spPr>
          <a:xfrm>
            <a:off x="5486400" y="6096000"/>
            <a:ext cx="304800" cy="457200"/>
          </a:xfrm>
          <a:custGeom>
            <a:avLst/>
            <a:gdLst>
              <a:gd name="txL" fmla="*/ 0 w 21600"/>
              <a:gd name="txT" fmla="*/ 0 h 43200"/>
              <a:gd name="txR" fmla="*/ 21600 w 21600"/>
              <a:gd name="txB" fmla="*/ 43200 h 43200"/>
            </a:gdLst>
            <a:ahLst/>
            <a:cxnLst>
              <a:cxn ang="0">
                <a:pos x="0" y="0"/>
              </a:cxn>
              <a:cxn ang="0">
                <a:pos x="207885" y="51209578"/>
              </a:cxn>
              <a:cxn ang="0">
                <a:pos x="0" y="25604789"/>
              </a:cxn>
            </a:cxnLst>
            <a:rect l="txL" t="txT" r="txR" b="txB"/>
            <a:pathLst>
              <a:path w="21600" h="432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</a:path>
              <a:path w="21600" h="432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4" y="43159"/>
                  <a:pt x="7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273" name="Text Box 33"/>
          <p:cNvSpPr txBox="1"/>
          <p:nvPr/>
        </p:nvSpPr>
        <p:spPr>
          <a:xfrm>
            <a:off x="7315200" y="44958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74" name="Text Box 34"/>
          <p:cNvSpPr txBox="1"/>
          <p:nvPr/>
        </p:nvSpPr>
        <p:spPr>
          <a:xfrm>
            <a:off x="7239000" y="51054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Cancel Terms</a:t>
            </a:r>
            <a:endParaRPr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75" name="Line 35"/>
          <p:cNvSpPr/>
          <p:nvPr/>
        </p:nvSpPr>
        <p:spPr>
          <a:xfrm flipV="1">
            <a:off x="4191000" y="4876800"/>
            <a:ext cx="381000" cy="381000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6" name="Line 36"/>
          <p:cNvSpPr/>
          <p:nvPr/>
        </p:nvSpPr>
        <p:spPr>
          <a:xfrm flipV="1">
            <a:off x="5791200" y="4876800"/>
            <a:ext cx="381000" cy="381000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7" name="Line 37"/>
          <p:cNvSpPr/>
          <p:nvPr/>
        </p:nvSpPr>
        <p:spPr>
          <a:xfrm flipV="1">
            <a:off x="5029200" y="4876800"/>
            <a:ext cx="381000" cy="381000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8" name="Line 38"/>
          <p:cNvSpPr/>
          <p:nvPr/>
        </p:nvSpPr>
        <p:spPr>
          <a:xfrm flipV="1">
            <a:off x="6705600" y="4876800"/>
            <a:ext cx="381000" cy="381000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9" name="Text Box 39"/>
          <p:cNvSpPr txBox="1"/>
          <p:nvPr/>
        </p:nvSpPr>
        <p:spPr>
          <a:xfrm>
            <a:off x="6019800" y="5638800"/>
            <a:ext cx="9906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</a:t>
            </a:r>
            <a:r>
              <a:rPr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80" name="Text Box 40"/>
          <p:cNvSpPr txBox="1"/>
          <p:nvPr/>
        </p:nvSpPr>
        <p:spPr>
          <a:xfrm>
            <a:off x="5638800" y="60960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62" name="Picture 3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3350" y="144463"/>
            <a:ext cx="1090613" cy="69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22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charRg st="22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53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charRg st="53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2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charRg st="72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13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243">
                                            <p:txEl>
                                              <p:charRg st="113" end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71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43">
                                            <p:txEl>
                                              <p:charRg st="171" end="2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288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243">
                                            <p:txEl>
                                              <p:charRg st="288" end="3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351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243">
                                            <p:txEl>
                                              <p:charRg st="351" end="3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385" end="4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243">
                                            <p:txEl>
                                              <p:charRg st="385" end="4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7" grpId="0"/>
      <p:bldP spid="10248" grpId="0" animBg="1"/>
      <p:bldP spid="10254" grpId="0"/>
      <p:bldP spid="10255" grpId="0" animBg="1"/>
      <p:bldP spid="10256" grpId="0" animBg="1"/>
      <p:bldP spid="10257" grpId="0"/>
      <p:bldP spid="10258" grpId="0"/>
      <p:bldP spid="10259" grpId="0"/>
      <p:bldP spid="10266" grpId="0"/>
      <p:bldP spid="10267" grpId="0"/>
      <p:bldP spid="10268" grpId="0"/>
      <p:bldP spid="10269" grpId="0" animBg="1"/>
      <p:bldP spid="10270" grpId="0" animBg="1"/>
      <p:bldP spid="10271" grpId="0" animBg="1"/>
      <p:bldP spid="10272" grpId="0" animBg="1"/>
      <p:bldP spid="10273" grpId="0"/>
      <p:bldP spid="10274" grpId="0"/>
      <p:bldP spid="10279" grpId="0"/>
      <p:bldP spid="102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latin typeface="Comic Sans MS" panose="030F0702030302020204" pitchFamily="66" charset="0"/>
              </a:rPr>
              <a:t>Summary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have seen a method for square rooting by using geometry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have seen that this method is actually a very clever use of Pythagoras’ Theorem!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have also learnt about Rene Descartes, the founder of the Cartesian axes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9220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350" y="144463"/>
            <a:ext cx="1090613" cy="69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3340</Words>
  <Application>WPS Presentation</Application>
  <PresentationFormat>On-screen Show (4:3)</PresentationFormat>
  <Paragraphs>145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8</vt:i4>
      </vt:variant>
    </vt:vector>
  </HeadingPairs>
  <TitlesOfParts>
    <vt:vector size="24" baseType="lpstr">
      <vt:lpstr>Arial</vt:lpstr>
      <vt:lpstr>SimSun</vt:lpstr>
      <vt:lpstr>Wingdings</vt:lpstr>
      <vt:lpstr>Calibri</vt:lpstr>
      <vt:lpstr>Comic Sans MS</vt:lpstr>
      <vt:lpstr>Impact</vt:lpstr>
      <vt:lpstr>微软雅黑</vt:lpstr>
      <vt:lpstr>Monospace</vt:lpstr>
      <vt:lpstr>Arial Unicode MS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mathssite.com</cp:lastModifiedBy>
  <cp:revision>37</cp:revision>
  <dcterms:created xsi:type="dcterms:W3CDTF">2019-04-16T17:06:02Z</dcterms:created>
  <dcterms:modified xsi:type="dcterms:W3CDTF">2019-04-16T17:06:02Z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1033-11.1.0.8392</vt:lpwstr>
  </property>
</Properties>
</file>