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58" r:id="rId5"/>
    <p:sldId id="271" r:id="rId6"/>
    <p:sldId id="260" r:id="rId7"/>
    <p:sldId id="262" r:id="rId8"/>
    <p:sldId id="272" r:id="rId9"/>
    <p:sldId id="273" r:id="rId10"/>
    <p:sldId id="265" r:id="rId11"/>
    <p:sldId id="264" r:id="rId12"/>
    <p:sldId id="268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9.wmf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3" Type="http://schemas.openxmlformats.org/officeDocument/2006/relationships/image" Target="../media/image13.wmf"/><Relationship Id="rId12" Type="http://schemas.openxmlformats.org/officeDocument/2006/relationships/image" Target="../media/image12.wmf"/><Relationship Id="rId11" Type="http://schemas.openxmlformats.org/officeDocument/2006/relationships/image" Target="../media/image11.wmf"/><Relationship Id="rId10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7" Type="http://schemas.openxmlformats.org/officeDocument/2006/relationships/image" Target="../media/image20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34.wmf"/><Relationship Id="rId8" Type="http://schemas.openxmlformats.org/officeDocument/2006/relationships/image" Target="../media/image33.wmf"/><Relationship Id="rId7" Type="http://schemas.openxmlformats.org/officeDocument/2006/relationships/image" Target="../media/image32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2" Type="http://schemas.openxmlformats.org/officeDocument/2006/relationships/image" Target="../media/image37.wmf"/><Relationship Id="rId11" Type="http://schemas.openxmlformats.org/officeDocument/2006/relationships/image" Target="../media/image36.wmf"/><Relationship Id="rId10" Type="http://schemas.openxmlformats.org/officeDocument/2006/relationships/image" Target="../media/image35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46.wmf"/><Relationship Id="rId8" Type="http://schemas.openxmlformats.org/officeDocument/2006/relationships/image" Target="../media/image45.wmf"/><Relationship Id="rId7" Type="http://schemas.openxmlformats.org/officeDocument/2006/relationships/image" Target="../media/image44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2" Type="http://schemas.openxmlformats.org/officeDocument/2006/relationships/image" Target="../media/image49.wmf"/><Relationship Id="rId11" Type="http://schemas.openxmlformats.org/officeDocument/2006/relationships/image" Target="../media/image48.wmf"/><Relationship Id="rId10" Type="http://schemas.openxmlformats.org/officeDocument/2006/relationships/image" Target="../media/image47.wmf"/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60.wmf"/><Relationship Id="rId8" Type="http://schemas.openxmlformats.org/officeDocument/2006/relationships/image" Target="../media/image59.wmf"/><Relationship Id="rId7" Type="http://schemas.openxmlformats.org/officeDocument/2006/relationships/image" Target="../media/image58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9" Type="http://schemas.openxmlformats.org/officeDocument/2006/relationships/image" Target="../media/image69.wmf"/><Relationship Id="rId8" Type="http://schemas.openxmlformats.org/officeDocument/2006/relationships/image" Target="../media/image68.wmf"/><Relationship Id="rId7" Type="http://schemas.openxmlformats.org/officeDocument/2006/relationships/image" Target="../media/image67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2" Type="http://schemas.openxmlformats.org/officeDocument/2006/relationships/image" Target="../media/image72.wmf"/><Relationship Id="rId11" Type="http://schemas.openxmlformats.org/officeDocument/2006/relationships/image" Target="../media/image71.wmf"/><Relationship Id="rId10" Type="http://schemas.openxmlformats.org/officeDocument/2006/relationships/image" Target="../media/image70.wmf"/><Relationship Id="rId1" Type="http://schemas.openxmlformats.org/officeDocument/2006/relationships/image" Target="../media/image6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image" Target="../media/image25.w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2.wmf"/><Relationship Id="rId10" Type="http://schemas.openxmlformats.org/officeDocument/2006/relationships/vmlDrawing" Target="../drawings/vmlDrawing3.vml"/><Relationship Id="rId1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0.bin"/><Relationship Id="rId8" Type="http://schemas.openxmlformats.org/officeDocument/2006/relationships/image" Target="../media/image29.wmf"/><Relationship Id="rId7" Type="http://schemas.openxmlformats.org/officeDocument/2006/relationships/oleObject" Target="../embeddings/oleObject29.bin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7.bin"/><Relationship Id="rId26" Type="http://schemas.openxmlformats.org/officeDocument/2006/relationships/vmlDrawing" Target="../drawings/vmlDrawing4.vml"/><Relationship Id="rId25" Type="http://schemas.openxmlformats.org/officeDocument/2006/relationships/slideLayout" Target="../slideLayouts/slideLayout7.xml"/><Relationship Id="rId24" Type="http://schemas.openxmlformats.org/officeDocument/2006/relationships/image" Target="../media/image37.wmf"/><Relationship Id="rId23" Type="http://schemas.openxmlformats.org/officeDocument/2006/relationships/oleObject" Target="../embeddings/oleObject37.bin"/><Relationship Id="rId22" Type="http://schemas.openxmlformats.org/officeDocument/2006/relationships/image" Target="../media/image36.wmf"/><Relationship Id="rId21" Type="http://schemas.openxmlformats.org/officeDocument/2006/relationships/oleObject" Target="../embeddings/oleObject36.bin"/><Relationship Id="rId20" Type="http://schemas.openxmlformats.org/officeDocument/2006/relationships/image" Target="../media/image35.wmf"/><Relationship Id="rId2" Type="http://schemas.openxmlformats.org/officeDocument/2006/relationships/image" Target="../media/image26.wmf"/><Relationship Id="rId19" Type="http://schemas.openxmlformats.org/officeDocument/2006/relationships/oleObject" Target="../embeddings/oleObject35.bin"/><Relationship Id="rId18" Type="http://schemas.openxmlformats.org/officeDocument/2006/relationships/image" Target="../media/image34.wmf"/><Relationship Id="rId17" Type="http://schemas.openxmlformats.org/officeDocument/2006/relationships/oleObject" Target="../embeddings/oleObject34.bin"/><Relationship Id="rId16" Type="http://schemas.openxmlformats.org/officeDocument/2006/relationships/image" Target="../media/image33.wmf"/><Relationship Id="rId15" Type="http://schemas.openxmlformats.org/officeDocument/2006/relationships/oleObject" Target="../embeddings/oleObject33.bin"/><Relationship Id="rId14" Type="http://schemas.openxmlformats.org/officeDocument/2006/relationships/image" Target="../media/image32.wmf"/><Relationship Id="rId13" Type="http://schemas.openxmlformats.org/officeDocument/2006/relationships/oleObject" Target="../embeddings/oleObject32.bin"/><Relationship Id="rId12" Type="http://schemas.openxmlformats.org/officeDocument/2006/relationships/image" Target="../media/image31.wmf"/><Relationship Id="rId11" Type="http://schemas.openxmlformats.org/officeDocument/2006/relationships/oleObject" Target="../embeddings/oleObject31.bin"/><Relationship Id="rId10" Type="http://schemas.openxmlformats.org/officeDocument/2006/relationships/image" Target="../media/image30.wmf"/><Relationship Id="rId1" Type="http://schemas.openxmlformats.org/officeDocument/2006/relationships/oleObject" Target="../embeddings/oleObject26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2.bin"/><Relationship Id="rId8" Type="http://schemas.openxmlformats.org/officeDocument/2006/relationships/image" Target="../media/image41.wmf"/><Relationship Id="rId7" Type="http://schemas.openxmlformats.org/officeDocument/2006/relationships/oleObject" Target="../embeddings/oleObject41.bin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39.bin"/><Relationship Id="rId26" Type="http://schemas.openxmlformats.org/officeDocument/2006/relationships/vmlDrawing" Target="../drawings/vmlDrawing5.vml"/><Relationship Id="rId25" Type="http://schemas.openxmlformats.org/officeDocument/2006/relationships/slideLayout" Target="../slideLayouts/slideLayout6.xml"/><Relationship Id="rId24" Type="http://schemas.openxmlformats.org/officeDocument/2006/relationships/image" Target="../media/image49.wmf"/><Relationship Id="rId23" Type="http://schemas.openxmlformats.org/officeDocument/2006/relationships/oleObject" Target="../embeddings/oleObject49.bin"/><Relationship Id="rId22" Type="http://schemas.openxmlformats.org/officeDocument/2006/relationships/image" Target="../media/image48.wmf"/><Relationship Id="rId21" Type="http://schemas.openxmlformats.org/officeDocument/2006/relationships/oleObject" Target="../embeddings/oleObject48.bin"/><Relationship Id="rId20" Type="http://schemas.openxmlformats.org/officeDocument/2006/relationships/image" Target="../media/image47.wmf"/><Relationship Id="rId2" Type="http://schemas.openxmlformats.org/officeDocument/2006/relationships/image" Target="../media/image38.wmf"/><Relationship Id="rId19" Type="http://schemas.openxmlformats.org/officeDocument/2006/relationships/oleObject" Target="../embeddings/oleObject47.bin"/><Relationship Id="rId18" Type="http://schemas.openxmlformats.org/officeDocument/2006/relationships/image" Target="../media/image46.wmf"/><Relationship Id="rId17" Type="http://schemas.openxmlformats.org/officeDocument/2006/relationships/oleObject" Target="../embeddings/oleObject46.bin"/><Relationship Id="rId16" Type="http://schemas.openxmlformats.org/officeDocument/2006/relationships/image" Target="../media/image45.wmf"/><Relationship Id="rId15" Type="http://schemas.openxmlformats.org/officeDocument/2006/relationships/oleObject" Target="../embeddings/oleObject45.bin"/><Relationship Id="rId14" Type="http://schemas.openxmlformats.org/officeDocument/2006/relationships/image" Target="../media/image44.wmf"/><Relationship Id="rId13" Type="http://schemas.openxmlformats.org/officeDocument/2006/relationships/oleObject" Target="../embeddings/oleObject44.bin"/><Relationship Id="rId12" Type="http://schemas.openxmlformats.org/officeDocument/2006/relationships/image" Target="../media/image43.wmf"/><Relationship Id="rId11" Type="http://schemas.openxmlformats.org/officeDocument/2006/relationships/oleObject" Target="../embeddings/oleObject43.bin"/><Relationship Id="rId10" Type="http://schemas.openxmlformats.org/officeDocument/2006/relationships/image" Target="../media/image42.wmf"/><Relationship Id="rId1" Type="http://schemas.openxmlformats.org/officeDocument/2006/relationships/oleObject" Target="../embeddings/oleObject38.bin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51.w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50.wmf"/><Relationship Id="rId1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6.bin"/><Relationship Id="rId8" Type="http://schemas.openxmlformats.org/officeDocument/2006/relationships/image" Target="../media/image55.wmf"/><Relationship Id="rId7" Type="http://schemas.openxmlformats.org/officeDocument/2006/relationships/oleObject" Target="../embeddings/oleObject55.bin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3.wmf"/><Relationship Id="rId3" Type="http://schemas.openxmlformats.org/officeDocument/2006/relationships/oleObject" Target="../embeddings/oleObject53.bin"/><Relationship Id="rId20" Type="http://schemas.openxmlformats.org/officeDocument/2006/relationships/vmlDrawing" Target="../drawings/vmlDrawing7.vml"/><Relationship Id="rId2" Type="http://schemas.openxmlformats.org/officeDocument/2006/relationships/image" Target="../media/image52.wmf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60.wmf"/><Relationship Id="rId17" Type="http://schemas.openxmlformats.org/officeDocument/2006/relationships/oleObject" Target="../embeddings/oleObject60.bin"/><Relationship Id="rId16" Type="http://schemas.openxmlformats.org/officeDocument/2006/relationships/image" Target="../media/image59.wmf"/><Relationship Id="rId15" Type="http://schemas.openxmlformats.org/officeDocument/2006/relationships/oleObject" Target="../embeddings/oleObject59.bin"/><Relationship Id="rId14" Type="http://schemas.openxmlformats.org/officeDocument/2006/relationships/image" Target="../media/image58.wmf"/><Relationship Id="rId13" Type="http://schemas.openxmlformats.org/officeDocument/2006/relationships/oleObject" Target="../embeddings/oleObject58.bin"/><Relationship Id="rId12" Type="http://schemas.openxmlformats.org/officeDocument/2006/relationships/image" Target="../media/image57.wmf"/><Relationship Id="rId11" Type="http://schemas.openxmlformats.org/officeDocument/2006/relationships/oleObject" Target="../embeddings/oleObject57.bin"/><Relationship Id="rId10" Type="http://schemas.openxmlformats.org/officeDocument/2006/relationships/image" Target="../media/image56.wmf"/><Relationship Id="rId1" Type="http://schemas.openxmlformats.org/officeDocument/2006/relationships/oleObject" Target="../embeddings/oleObject52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5.bin"/><Relationship Id="rId8" Type="http://schemas.openxmlformats.org/officeDocument/2006/relationships/image" Target="../media/image64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2.wmf"/><Relationship Id="rId3" Type="http://schemas.openxmlformats.org/officeDocument/2006/relationships/oleObject" Target="../embeddings/oleObject62.bin"/><Relationship Id="rId26" Type="http://schemas.openxmlformats.org/officeDocument/2006/relationships/vmlDrawing" Target="../drawings/vmlDrawing8.vml"/><Relationship Id="rId25" Type="http://schemas.openxmlformats.org/officeDocument/2006/relationships/slideLayout" Target="../slideLayouts/slideLayout6.xml"/><Relationship Id="rId24" Type="http://schemas.openxmlformats.org/officeDocument/2006/relationships/image" Target="../media/image72.wmf"/><Relationship Id="rId23" Type="http://schemas.openxmlformats.org/officeDocument/2006/relationships/oleObject" Target="../embeddings/oleObject72.bin"/><Relationship Id="rId22" Type="http://schemas.openxmlformats.org/officeDocument/2006/relationships/image" Target="../media/image71.wmf"/><Relationship Id="rId21" Type="http://schemas.openxmlformats.org/officeDocument/2006/relationships/oleObject" Target="../embeddings/oleObject71.bin"/><Relationship Id="rId20" Type="http://schemas.openxmlformats.org/officeDocument/2006/relationships/image" Target="../media/image70.wmf"/><Relationship Id="rId2" Type="http://schemas.openxmlformats.org/officeDocument/2006/relationships/image" Target="../media/image61.wmf"/><Relationship Id="rId19" Type="http://schemas.openxmlformats.org/officeDocument/2006/relationships/oleObject" Target="../embeddings/oleObject70.bin"/><Relationship Id="rId18" Type="http://schemas.openxmlformats.org/officeDocument/2006/relationships/image" Target="../media/image69.wmf"/><Relationship Id="rId17" Type="http://schemas.openxmlformats.org/officeDocument/2006/relationships/oleObject" Target="../embeddings/oleObject69.bin"/><Relationship Id="rId16" Type="http://schemas.openxmlformats.org/officeDocument/2006/relationships/image" Target="../media/image68.wmf"/><Relationship Id="rId15" Type="http://schemas.openxmlformats.org/officeDocument/2006/relationships/oleObject" Target="../embeddings/oleObject68.bin"/><Relationship Id="rId14" Type="http://schemas.openxmlformats.org/officeDocument/2006/relationships/image" Target="../media/image67.wmf"/><Relationship Id="rId13" Type="http://schemas.openxmlformats.org/officeDocument/2006/relationships/oleObject" Target="../embeddings/oleObject67.bin"/><Relationship Id="rId12" Type="http://schemas.openxmlformats.org/officeDocument/2006/relationships/image" Target="../media/image66.wmf"/><Relationship Id="rId11" Type="http://schemas.openxmlformats.org/officeDocument/2006/relationships/oleObject" Target="../embeddings/oleObject66.bin"/><Relationship Id="rId10" Type="http://schemas.openxmlformats.org/officeDocument/2006/relationships/image" Target="../media/image65.wmf"/><Relationship Id="rId1" Type="http://schemas.openxmlformats.org/officeDocument/2006/relationships/oleObject" Target="../embeddings/oleObject61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8" Type="http://schemas.openxmlformats.org/officeDocument/2006/relationships/vmlDrawing" Target="../drawings/vmlDrawing1.vml"/><Relationship Id="rId27" Type="http://schemas.openxmlformats.org/officeDocument/2006/relationships/slideLayout" Target="../slideLayouts/slideLayout6.xml"/><Relationship Id="rId26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4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2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0" Type="http://schemas.openxmlformats.org/officeDocument/2006/relationships/image" Target="../media/image10.wmf"/><Relationship Id="rId2" Type="http://schemas.openxmlformats.org/officeDocument/2006/relationships/image" Target="../media/image1.wmf"/><Relationship Id="rId19" Type="http://schemas.openxmlformats.org/officeDocument/2006/relationships/oleObject" Target="../embeddings/oleObject10.bin"/><Relationship Id="rId18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4.wmf"/><Relationship Id="rId18" Type="http://schemas.openxmlformats.org/officeDocument/2006/relationships/vmlDrawing" Target="../drawings/vmlDrawing2.vml"/><Relationship Id="rId17" Type="http://schemas.openxmlformats.org/officeDocument/2006/relationships/slideLayout" Target="../slideLayouts/slideLayout6.xml"/><Relationship Id="rId16" Type="http://schemas.openxmlformats.org/officeDocument/2006/relationships/image" Target="../media/image21.wmf"/><Relationship Id="rId15" Type="http://schemas.openxmlformats.org/officeDocument/2006/relationships/oleObject" Target="../embeddings/oleObject21.bin"/><Relationship Id="rId14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12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10" Type="http://schemas.openxmlformats.org/officeDocument/2006/relationships/image" Target="../media/image18.wmf"/><Relationship Id="rId1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4"/>
          <p:cNvSpPr txBox="1"/>
          <p:nvPr/>
        </p:nvSpPr>
        <p:spPr>
          <a:xfrm>
            <a:off x="34925" y="2849563"/>
            <a:ext cx="9056688" cy="1189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GB" altLang="x-none" sz="7200" b="1" dirty="0">
                <a:latin typeface="Arial" panose="020B0604020202020204" pitchFamily="34" charset="0"/>
              </a:rPr>
              <a:t>Surds</a:t>
            </a:r>
            <a:endParaRPr sz="7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 txBox="1"/>
          <p:nvPr/>
        </p:nvSpPr>
        <p:spPr>
          <a:xfrm>
            <a:off x="87313" y="41275"/>
            <a:ext cx="90566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GB" altLang="x-none" sz="3200" b="1" dirty="0">
                <a:latin typeface="Arial" panose="020B0604020202020204" pitchFamily="34" charset="0"/>
              </a:rPr>
              <a:t>Surds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7411" name="Text Box 3"/>
          <p:cNvSpPr txBox="1"/>
          <p:nvPr/>
        </p:nvSpPr>
        <p:spPr>
          <a:xfrm>
            <a:off x="0" y="965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Example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7412" name="Text Box 4"/>
          <p:cNvSpPr txBox="1"/>
          <p:nvPr/>
        </p:nvSpPr>
        <p:spPr>
          <a:xfrm>
            <a:off x="34925" y="1784350"/>
            <a:ext cx="7667625" cy="3084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Simplify &amp; hence evaluate the following surds</a:t>
            </a:r>
            <a:endParaRPr lang="en-GB" altLang="x-none" sz="28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(i)		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√225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(ii)	√196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(iii)	 √484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(iv)	 √256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245" name="Text Box 5"/>
          <p:cNvSpPr txBox="1"/>
          <p:nvPr/>
        </p:nvSpPr>
        <p:spPr>
          <a:xfrm>
            <a:off x="2017713" y="1773238"/>
            <a:ext cx="6875462" cy="3084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en-GB" altLang="x-none" sz="28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=	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√(9x25) = √9 x √25 = 3 x 5 = 15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√(4x49) = √4 x √49 = 2 x 7 = 14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√(4x121) = √4 x √121 = 2 x 11 = 22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√(4x64) = √4 x √64 = 2 x 8 = 16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2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>
                                            <p:txEl>
                                              <p:charRg st="2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>
                                            <p:txEl>
                                              <p:charRg st="2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36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>
                                            <p:txEl>
                                              <p:charRg st="36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>
                                            <p:txEl>
                                              <p:charRg st="36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7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charRg st="7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charRg st="70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0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charRg st="10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charRg st="10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2"/>
          <p:cNvSpPr txBox="1"/>
          <p:nvPr/>
        </p:nvSpPr>
        <p:spPr>
          <a:xfrm>
            <a:off x="87313" y="41275"/>
            <a:ext cx="90566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GB" altLang="x-none" sz="3200" b="1" dirty="0">
                <a:latin typeface="Arial" panose="020B0604020202020204" pitchFamily="34" charset="0"/>
              </a:rPr>
              <a:t>Surds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8435" name="Text Box 3"/>
          <p:cNvSpPr txBox="1"/>
          <p:nvPr/>
        </p:nvSpPr>
        <p:spPr>
          <a:xfrm>
            <a:off x="0" y="965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Questions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8436" name="Text Box 4"/>
          <p:cNvSpPr txBox="1"/>
          <p:nvPr/>
        </p:nvSpPr>
        <p:spPr>
          <a:xfrm>
            <a:off x="34925" y="1784350"/>
            <a:ext cx="4897438" cy="500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Simplify the following surds</a:t>
            </a:r>
            <a:endParaRPr lang="en-GB" altLang="x-none" sz="28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(A)	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√50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(B)	√45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(C)	√80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(D)	√125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(E)	√63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(F)	√32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(G)	√72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341" name="Text Box 5"/>
          <p:cNvSpPr txBox="1"/>
          <p:nvPr/>
        </p:nvSpPr>
        <p:spPr>
          <a:xfrm>
            <a:off x="2051050" y="1773238"/>
            <a:ext cx="4897438" cy="5008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en-GB" altLang="x-none" sz="28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= 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√25 x √2	= 5√2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√9 x √5	= 3√5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√16 x √5	= 4√5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√25 x √5	= 5√5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√9 x √7	= 3√7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√16 x √2	= 4√2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√36 x √2	= 6√2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2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35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52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69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85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102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762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What Goes In The Box ? 1</a:t>
            </a:r>
            <a:endParaRPr lang="en-GB" altLang="x-none" u="sng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066800" y="1219200"/>
            <a:ext cx="42672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Simplify the following square roots: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66800" y="1981200"/>
            <a:ext cx="152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20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657600" y="1905000"/>
            <a:ext cx="152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27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096000" y="1905000"/>
            <a:ext cx="152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48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3886200"/>
            <a:ext cx="152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(4)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75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581400" y="3886200"/>
            <a:ext cx="152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(5)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4500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96000" y="3810000"/>
            <a:ext cx="15240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(6)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3200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9227" name="Rectangle 11"/>
          <p:cNvSpPr/>
          <p:nvPr/>
        </p:nvSpPr>
        <p:spPr>
          <a:xfrm>
            <a:off x="1042988" y="2636838"/>
            <a:ext cx="1676400" cy="7620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8" name="Rectangle 12"/>
          <p:cNvSpPr/>
          <p:nvPr/>
        </p:nvSpPr>
        <p:spPr>
          <a:xfrm>
            <a:off x="3505200" y="2590800"/>
            <a:ext cx="1676400" cy="7620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9" name="Rectangle 13"/>
          <p:cNvSpPr/>
          <p:nvPr/>
        </p:nvSpPr>
        <p:spPr>
          <a:xfrm>
            <a:off x="6019800" y="2514600"/>
            <a:ext cx="1676400" cy="7620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30" name="Rectangle 14"/>
          <p:cNvSpPr/>
          <p:nvPr/>
        </p:nvSpPr>
        <p:spPr>
          <a:xfrm>
            <a:off x="990600" y="4572000"/>
            <a:ext cx="1676400" cy="7620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31" name="Rectangle 15"/>
          <p:cNvSpPr/>
          <p:nvPr/>
        </p:nvSpPr>
        <p:spPr>
          <a:xfrm>
            <a:off x="3505200" y="4572000"/>
            <a:ext cx="1676400" cy="7620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32" name="Rectangle 16"/>
          <p:cNvSpPr/>
          <p:nvPr/>
        </p:nvSpPr>
        <p:spPr>
          <a:xfrm>
            <a:off x="6019800" y="4495800"/>
            <a:ext cx="1676400" cy="7620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33" name="Text Box 17"/>
          <p:cNvSpPr txBox="1"/>
          <p:nvPr/>
        </p:nvSpPr>
        <p:spPr>
          <a:xfrm>
            <a:off x="1219200" y="2743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dirty="0">
                <a:solidFill>
                  <a:schemeClr val="bg2"/>
                </a:solidFill>
                <a:latin typeface="Arial" panose="020B0604020202020204" pitchFamily="34" charset="0"/>
              </a:rPr>
              <a:t>=  2</a:t>
            </a: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5</a:t>
            </a:r>
            <a:endParaRPr lang="en-GB" altLang="x-none" b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236" name="Text Box 20"/>
          <p:cNvSpPr txBox="1"/>
          <p:nvPr/>
        </p:nvSpPr>
        <p:spPr>
          <a:xfrm>
            <a:off x="3733800" y="2743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dirty="0">
                <a:solidFill>
                  <a:schemeClr val="bg2"/>
                </a:solidFill>
                <a:latin typeface="Arial" panose="020B0604020202020204" pitchFamily="34" charset="0"/>
              </a:rPr>
              <a:t>=  3</a:t>
            </a: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3</a:t>
            </a:r>
            <a:endParaRPr lang="en-GB" altLang="x-none" b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237" name="Text Box 21"/>
          <p:cNvSpPr txBox="1"/>
          <p:nvPr/>
        </p:nvSpPr>
        <p:spPr>
          <a:xfrm>
            <a:off x="6172200" y="26670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dirty="0">
                <a:solidFill>
                  <a:schemeClr val="bg2"/>
                </a:solidFill>
                <a:latin typeface="Arial" panose="020B0604020202020204" pitchFamily="34" charset="0"/>
              </a:rPr>
              <a:t>=  4</a:t>
            </a: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3</a:t>
            </a:r>
            <a:endParaRPr lang="en-GB" altLang="x-none" b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238" name="Text Box 22"/>
          <p:cNvSpPr txBox="1"/>
          <p:nvPr/>
        </p:nvSpPr>
        <p:spPr>
          <a:xfrm>
            <a:off x="1143000" y="4648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dirty="0">
                <a:solidFill>
                  <a:schemeClr val="bg2"/>
                </a:solidFill>
                <a:latin typeface="Arial" panose="020B0604020202020204" pitchFamily="34" charset="0"/>
              </a:rPr>
              <a:t>=  5</a:t>
            </a: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3</a:t>
            </a:r>
            <a:endParaRPr lang="en-GB" altLang="x-none" b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240" name="Text Box 24"/>
          <p:cNvSpPr txBox="1"/>
          <p:nvPr/>
        </p:nvSpPr>
        <p:spPr>
          <a:xfrm>
            <a:off x="3657600" y="47244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</a:rPr>
              <a:t>=  30</a:t>
            </a: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5</a:t>
            </a:r>
            <a:endParaRPr lang="en-GB" altLang="x-none" b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241" name="Text Box 25"/>
          <p:cNvSpPr txBox="1"/>
          <p:nvPr/>
        </p:nvSpPr>
        <p:spPr>
          <a:xfrm>
            <a:off x="6172200" y="4648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</a:rPr>
              <a:t>=  40</a:t>
            </a:r>
            <a:r>
              <a:rPr lang="en-GB" altLang="x-none" b="1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2</a:t>
            </a:r>
            <a:endParaRPr lang="en-GB" altLang="x-none" b="1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3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8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/>
      <p:bldP spid="9236" grpId="0"/>
      <p:bldP spid="9237" grpId="0"/>
      <p:bldP spid="9238" grpId="0"/>
      <p:bldP spid="9240" grpId="0"/>
      <p:bldP spid="92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6858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Rationalising  Surds.</a:t>
            </a:r>
            <a:endParaRPr lang="en-GB" altLang="x-none" u="sng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87624" y="1196752"/>
            <a:ext cx="746760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recall from your fraction work that the top line of a fraction is the numerator and the bottom line the denominator.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245" name="Object 2"/>
          <p:cNvGraphicFramePr/>
          <p:nvPr/>
        </p:nvGraphicFramePr>
        <p:xfrm>
          <a:off x="1187450" y="2133600"/>
          <a:ext cx="324961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193165" imgH="393700" progId="Equation.3">
                  <p:embed/>
                </p:oleObj>
              </mc:Choice>
              <mc:Fallback>
                <p:oleObj name="" r:id="rId1" imgW="1193165" imgH="3937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2133600"/>
                        <a:ext cx="3249613" cy="10731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187624" y="3429000"/>
            <a:ext cx="3581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Fractions can contain surds: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247" name="Object 3"/>
          <p:cNvGraphicFramePr/>
          <p:nvPr/>
        </p:nvGraphicFramePr>
        <p:xfrm>
          <a:off x="1219200" y="3962400"/>
          <a:ext cx="6111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266065" imgH="431165" progId="Equation.3">
                  <p:embed/>
                </p:oleObj>
              </mc:Choice>
              <mc:Fallback>
                <p:oleObj name="" r:id="rId3" imgW="266065" imgH="431165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962400"/>
                        <a:ext cx="611188" cy="9906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4"/>
          <p:cNvGraphicFramePr/>
          <p:nvPr/>
        </p:nvGraphicFramePr>
        <p:xfrm>
          <a:off x="2057400" y="3962400"/>
          <a:ext cx="8112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342900" imgH="419100" progId="Equation.3">
                  <p:embed/>
                </p:oleObj>
              </mc:Choice>
              <mc:Fallback>
                <p:oleObj name="" r:id="rId5" imgW="342900" imgH="4191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7400" y="3962400"/>
                        <a:ext cx="811213" cy="9906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5"/>
          <p:cNvGraphicFramePr/>
          <p:nvPr/>
        </p:nvGraphicFramePr>
        <p:xfrm>
          <a:off x="2971800" y="3962400"/>
          <a:ext cx="12192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7" imgW="584200" imgH="457200" progId="Equation.3">
                  <p:embed/>
                </p:oleObj>
              </mc:Choice>
              <mc:Fallback>
                <p:oleObj name="" r:id="rId7" imgW="584200" imgH="4572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71800" y="3962400"/>
                        <a:ext cx="1219200" cy="95408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19200" y="5257800"/>
            <a:ext cx="7467600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by using certain maths techniques we remove the surd from either the top or bottom of the fraction then we say we are “rationalising the numerator” or “rationalising the denominator”.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66800" y="228600"/>
            <a:ext cx="7620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rationalise the denominator in the following multiply the top and bottom of the fraction by the square root you are trying to remove: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268" name="Object 2"/>
          <p:cNvGraphicFramePr/>
          <p:nvPr/>
        </p:nvGraphicFramePr>
        <p:xfrm>
          <a:off x="1066800" y="1219200"/>
          <a:ext cx="12192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508000" imgH="419100" progId="Equation.3">
                  <p:embed/>
                </p:oleObj>
              </mc:Choice>
              <mc:Fallback>
                <p:oleObj name="" r:id="rId1" imgW="508000" imgH="4191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6800" y="1219200"/>
                        <a:ext cx="1219200" cy="100488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3"/>
          <p:cNvGraphicFramePr/>
          <p:nvPr/>
        </p:nvGraphicFramePr>
        <p:xfrm>
          <a:off x="1066800" y="2362200"/>
          <a:ext cx="16764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774065" imgH="457200" progId="Equation.3">
                  <p:embed/>
                </p:oleObj>
              </mc:Choice>
              <mc:Fallback>
                <p:oleObj name="" r:id="rId3" imgW="774065" imgH="4572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362200"/>
                        <a:ext cx="1676400" cy="989013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4"/>
          <p:cNvGraphicFramePr/>
          <p:nvPr/>
        </p:nvGraphicFramePr>
        <p:xfrm>
          <a:off x="1066800" y="3429000"/>
          <a:ext cx="16764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736600" imgH="457200" progId="Equation.3">
                  <p:embed/>
                </p:oleObj>
              </mc:Choice>
              <mc:Fallback>
                <p:oleObj name="" r:id="rId5" imgW="736600" imgH="4572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3429000"/>
                        <a:ext cx="1676400" cy="1039813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066800" y="6019800"/>
            <a:ext cx="2971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5 x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5 =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25 = 5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graphicFrame>
        <p:nvGraphicFramePr>
          <p:cNvPr id="11276" name="Object 5"/>
          <p:cNvGraphicFramePr/>
          <p:nvPr/>
        </p:nvGraphicFramePr>
        <p:xfrm>
          <a:off x="1066800" y="4572000"/>
          <a:ext cx="12192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7" imgW="508000" imgH="431800" progId="Equation.3">
                  <p:embed/>
                </p:oleObj>
              </mc:Choice>
              <mc:Fallback>
                <p:oleObj name="" r:id="rId7" imgW="508000" imgH="431800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4572000"/>
                        <a:ext cx="1219200" cy="10350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6"/>
          <p:cNvGraphicFramePr/>
          <p:nvPr/>
        </p:nvGraphicFramePr>
        <p:xfrm>
          <a:off x="3733800" y="1219200"/>
          <a:ext cx="12192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9" imgW="596900" imgH="419100" progId="Equation.3">
                  <p:embed/>
                </p:oleObj>
              </mc:Choice>
              <mc:Fallback>
                <p:oleObj name="" r:id="rId9" imgW="596900" imgH="419100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33800" y="1219200"/>
                        <a:ext cx="1219200" cy="85566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7"/>
          <p:cNvGraphicFramePr/>
          <p:nvPr/>
        </p:nvGraphicFramePr>
        <p:xfrm>
          <a:off x="3733800" y="2133600"/>
          <a:ext cx="16002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1" imgW="824865" imgH="495300" progId="Equation.3">
                  <p:embed/>
                </p:oleObj>
              </mc:Choice>
              <mc:Fallback>
                <p:oleObj name="" r:id="rId11" imgW="824865" imgH="4953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33800" y="2133600"/>
                        <a:ext cx="1600200" cy="9588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8"/>
          <p:cNvGraphicFramePr/>
          <p:nvPr/>
        </p:nvGraphicFramePr>
        <p:xfrm>
          <a:off x="3733800" y="3200400"/>
          <a:ext cx="12192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3" imgW="508000" imgH="431800" progId="Equation.3">
                  <p:embed/>
                </p:oleObj>
              </mc:Choice>
              <mc:Fallback>
                <p:oleObj name="" r:id="rId13" imgW="508000" imgH="431800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33800" y="3200400"/>
                        <a:ext cx="1219200" cy="103663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9"/>
          <p:cNvGraphicFramePr/>
          <p:nvPr/>
        </p:nvGraphicFramePr>
        <p:xfrm>
          <a:off x="3733800" y="4343400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5" imgW="508000" imgH="431800" progId="Equation.3">
                  <p:embed/>
                </p:oleObj>
              </mc:Choice>
              <mc:Fallback>
                <p:oleObj name="" r:id="rId15" imgW="508000" imgH="431800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33800" y="4343400"/>
                        <a:ext cx="1143000" cy="9715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10"/>
          <p:cNvGraphicFramePr/>
          <p:nvPr/>
        </p:nvGraphicFramePr>
        <p:xfrm>
          <a:off x="6019800" y="1219200"/>
          <a:ext cx="1143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7" imgW="596900" imgH="419100" progId="Equation.3">
                  <p:embed/>
                </p:oleObj>
              </mc:Choice>
              <mc:Fallback>
                <p:oleObj name="" r:id="rId17" imgW="596900" imgH="4191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019800" y="1219200"/>
                        <a:ext cx="1143000" cy="80327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5" name="Object 11"/>
          <p:cNvGraphicFramePr/>
          <p:nvPr/>
        </p:nvGraphicFramePr>
        <p:xfrm>
          <a:off x="6019800" y="2133600"/>
          <a:ext cx="17526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9" imgW="812165" imgH="457200" progId="Equation.3">
                  <p:embed/>
                </p:oleObj>
              </mc:Choice>
              <mc:Fallback>
                <p:oleObj name="" r:id="rId19" imgW="812165" imgH="457200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019800" y="2133600"/>
                        <a:ext cx="1752600" cy="98583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6" name="Object 12"/>
          <p:cNvGraphicFramePr/>
          <p:nvPr/>
        </p:nvGraphicFramePr>
        <p:xfrm>
          <a:off x="6019800" y="3276600"/>
          <a:ext cx="14478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21" imgW="609600" imgH="431800" progId="Equation.3">
                  <p:embed/>
                </p:oleObj>
              </mc:Choice>
              <mc:Fallback>
                <p:oleObj name="" r:id="rId21" imgW="609600" imgH="4318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019800" y="3276600"/>
                        <a:ext cx="1447800" cy="102552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7" name="Object 13"/>
          <p:cNvGraphicFramePr/>
          <p:nvPr/>
        </p:nvGraphicFramePr>
        <p:xfrm>
          <a:off x="6019800" y="4419600"/>
          <a:ext cx="11430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23" imgW="546100" imgH="431800" progId="Equation.3">
                  <p:embed/>
                </p:oleObj>
              </mc:Choice>
              <mc:Fallback>
                <p:oleObj name="" r:id="rId23" imgW="546100" imgH="431800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019800" y="4419600"/>
                        <a:ext cx="1143000" cy="90328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8382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What Goes In The Box ? 2.</a:t>
            </a:r>
            <a:endParaRPr lang="en-GB" altLang="x-none" u="sng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65532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Rationalise the denominator of the following expressions: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293" name="Object 2"/>
          <p:cNvGraphicFramePr/>
          <p:nvPr/>
        </p:nvGraphicFramePr>
        <p:xfrm>
          <a:off x="1066800" y="2133600"/>
          <a:ext cx="12192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" imgW="596900" imgH="419100" progId="Equation.3">
                  <p:embed/>
                </p:oleObj>
              </mc:Choice>
              <mc:Fallback>
                <p:oleObj name="" r:id="rId1" imgW="596900" imgH="419100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6800" y="2133600"/>
                        <a:ext cx="1219200" cy="85566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3"/>
          <p:cNvGraphicFramePr/>
          <p:nvPr/>
        </p:nvGraphicFramePr>
        <p:xfrm>
          <a:off x="3352800" y="2133600"/>
          <a:ext cx="121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3" imgW="609600" imgH="419100" progId="Equation.3">
                  <p:embed/>
                </p:oleObj>
              </mc:Choice>
              <mc:Fallback>
                <p:oleObj name="" r:id="rId3" imgW="609600" imgH="419100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2133600"/>
                        <a:ext cx="1219200" cy="8382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4"/>
          <p:cNvGraphicFramePr/>
          <p:nvPr/>
        </p:nvGraphicFramePr>
        <p:xfrm>
          <a:off x="5486400" y="2133600"/>
          <a:ext cx="13716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5" imgW="749300" imgH="419100" progId="Equation.3">
                  <p:embed/>
                </p:oleObj>
              </mc:Choice>
              <mc:Fallback>
                <p:oleObj name="" r:id="rId5" imgW="749300" imgH="419100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6400" y="2133600"/>
                        <a:ext cx="1371600" cy="76676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5"/>
          <p:cNvGraphicFramePr/>
          <p:nvPr/>
        </p:nvGraphicFramePr>
        <p:xfrm>
          <a:off x="1219200" y="4191000"/>
          <a:ext cx="137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7" imgW="685800" imgH="419100" progId="Equation.3">
                  <p:embed/>
                </p:oleObj>
              </mc:Choice>
              <mc:Fallback>
                <p:oleObj name="" r:id="rId7" imgW="685800" imgH="419100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9200" y="4191000"/>
                        <a:ext cx="1371600" cy="8382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6"/>
          <p:cNvGraphicFramePr/>
          <p:nvPr/>
        </p:nvGraphicFramePr>
        <p:xfrm>
          <a:off x="3429000" y="4114800"/>
          <a:ext cx="1295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9" imgW="685800" imgH="457200" progId="Equation.3">
                  <p:embed/>
                </p:oleObj>
              </mc:Choice>
              <mc:Fallback>
                <p:oleObj name="" r:id="rId9" imgW="685800" imgH="45720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29000" y="4114800"/>
                        <a:ext cx="1295400" cy="8636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7"/>
          <p:cNvGraphicFramePr/>
          <p:nvPr/>
        </p:nvGraphicFramePr>
        <p:xfrm>
          <a:off x="5486400" y="4038600"/>
          <a:ext cx="14478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1" imgW="749300" imgH="457200" progId="Equation.3">
                  <p:embed/>
                </p:oleObj>
              </mc:Choice>
              <mc:Fallback>
                <p:oleObj name="" r:id="rId11" imgW="749300" imgH="457200" progId="Equation.3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86400" y="4038600"/>
                        <a:ext cx="1447800" cy="88423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1"/>
          <p:cNvSpPr/>
          <p:nvPr/>
        </p:nvSpPr>
        <p:spPr>
          <a:xfrm>
            <a:off x="1143000" y="3124200"/>
            <a:ext cx="1295400" cy="8382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0" name="Rectangle 12"/>
          <p:cNvSpPr/>
          <p:nvPr/>
        </p:nvSpPr>
        <p:spPr>
          <a:xfrm>
            <a:off x="3276600" y="3124200"/>
            <a:ext cx="1295400" cy="8382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1" name="Rectangle 13"/>
          <p:cNvSpPr/>
          <p:nvPr/>
        </p:nvSpPr>
        <p:spPr>
          <a:xfrm>
            <a:off x="5486400" y="3048000"/>
            <a:ext cx="1295400" cy="8382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2" name="Rectangle 14"/>
          <p:cNvSpPr/>
          <p:nvPr/>
        </p:nvSpPr>
        <p:spPr>
          <a:xfrm>
            <a:off x="1219200" y="5181600"/>
            <a:ext cx="1295400" cy="8382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3" name="Rectangle 15"/>
          <p:cNvSpPr/>
          <p:nvPr/>
        </p:nvSpPr>
        <p:spPr>
          <a:xfrm>
            <a:off x="3429000" y="5181600"/>
            <a:ext cx="1295400" cy="8382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4" name="Rectangle 16"/>
          <p:cNvSpPr/>
          <p:nvPr/>
        </p:nvSpPr>
        <p:spPr>
          <a:xfrm>
            <a:off x="5486400" y="5105400"/>
            <a:ext cx="1295400" cy="838200"/>
          </a:xfrm>
          <a:prstGeom prst="rect">
            <a:avLst/>
          </a:prstGeom>
          <a:solidFill>
            <a:srgbClr val="EEF82A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12305" name="Object 8"/>
          <p:cNvGraphicFramePr/>
          <p:nvPr/>
        </p:nvGraphicFramePr>
        <p:xfrm>
          <a:off x="1143000" y="3124200"/>
          <a:ext cx="9906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3" imgW="546100" imgH="431800" progId="Equation.3">
                  <p:embed/>
                </p:oleObj>
              </mc:Choice>
              <mc:Fallback>
                <p:oleObj name="" r:id="rId13" imgW="546100" imgH="431800" progId="Equation.3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43000" y="3124200"/>
                        <a:ext cx="990600" cy="782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9"/>
          <p:cNvGraphicFramePr/>
          <p:nvPr/>
        </p:nvGraphicFramePr>
        <p:xfrm>
          <a:off x="3352800" y="3200400"/>
          <a:ext cx="914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5" imgW="546100" imgH="431800" progId="Equation.3">
                  <p:embed/>
                </p:oleObj>
              </mc:Choice>
              <mc:Fallback>
                <p:oleObj name="" r:id="rId15" imgW="546100" imgH="431800" progId="Equation.3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52800" y="3200400"/>
                        <a:ext cx="914400" cy="722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7" name="Object 10"/>
          <p:cNvGraphicFramePr/>
          <p:nvPr/>
        </p:nvGraphicFramePr>
        <p:xfrm>
          <a:off x="5562600" y="3048000"/>
          <a:ext cx="10668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7" imgW="622300" imgH="431800" progId="Equation.3">
                  <p:embed/>
                </p:oleObj>
              </mc:Choice>
              <mc:Fallback>
                <p:oleObj name="" r:id="rId17" imgW="622300" imgH="431800" progId="Equation.3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562600" y="3048000"/>
                        <a:ext cx="1066800" cy="739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8" name="Object 11"/>
          <p:cNvGraphicFramePr/>
          <p:nvPr/>
        </p:nvGraphicFramePr>
        <p:xfrm>
          <a:off x="1219200" y="5181600"/>
          <a:ext cx="9906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9" imgW="546100" imgH="431800" progId="Equation.3">
                  <p:embed/>
                </p:oleObj>
              </mc:Choice>
              <mc:Fallback>
                <p:oleObj name="" r:id="rId19" imgW="546100" imgH="431800" progId="Equation.3">
                  <p:embed/>
                  <p:pic>
                    <p:nvPicPr>
                      <p:cNvPr id="0" name="Picture 310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219200" y="5181600"/>
                        <a:ext cx="990600" cy="782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12"/>
          <p:cNvGraphicFramePr/>
          <p:nvPr/>
        </p:nvGraphicFramePr>
        <p:xfrm>
          <a:off x="3505200" y="5257800"/>
          <a:ext cx="10668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21" imgW="622300" imgH="431800" progId="Equation.3">
                  <p:embed/>
                </p:oleObj>
              </mc:Choice>
              <mc:Fallback>
                <p:oleObj name="" r:id="rId21" imgW="622300" imgH="431800" progId="Equation.3">
                  <p:embed/>
                  <p:pic>
                    <p:nvPicPr>
                      <p:cNvPr id="0" name="Picture 310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05200" y="5257800"/>
                        <a:ext cx="1066800" cy="7413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13"/>
          <p:cNvGraphicFramePr/>
          <p:nvPr/>
        </p:nvGraphicFramePr>
        <p:xfrm>
          <a:off x="5486400" y="5105400"/>
          <a:ext cx="9906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23" imgW="546100" imgH="431800" progId="Equation.3">
                  <p:embed/>
                </p:oleObj>
              </mc:Choice>
              <mc:Fallback>
                <p:oleObj name="" r:id="rId23" imgW="546100" imgH="431800" progId="Equation.3">
                  <p:embed/>
                  <p:pic>
                    <p:nvPicPr>
                      <p:cNvPr id="0" name="Picture 310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486400" y="5105400"/>
                        <a:ext cx="990600" cy="782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9" grpId="0" animBg="1"/>
      <p:bldP spid="12300" grpId="0" animBg="1"/>
      <p:bldP spid="12301" grpId="0" animBg="1"/>
      <p:bldP spid="12302" grpId="0" animBg="1"/>
      <p:bldP spid="12303" grpId="0" animBg="1"/>
      <p:bldP spid="123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609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Con</a:t>
            </a:r>
            <a:r>
              <a:rPr lang="en-GB" altLang="x-none" dirty="0"/>
              <a:t>j</a:t>
            </a:r>
            <a:r>
              <a:rPr lang="en-GB" altLang="x-none" u="sng" dirty="0"/>
              <a:t>u</a:t>
            </a:r>
            <a:r>
              <a:rPr lang="en-GB" altLang="x-none" dirty="0"/>
              <a:t>g</a:t>
            </a:r>
            <a:r>
              <a:rPr lang="en-GB" altLang="x-none" u="sng" dirty="0"/>
              <a:t>ate Pairs.</a:t>
            </a:r>
            <a:endParaRPr lang="en-GB" altLang="x-none" u="sng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4114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the expression below: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317" name="Object 2"/>
          <p:cNvGraphicFramePr/>
          <p:nvPr/>
        </p:nvGraphicFramePr>
        <p:xfrm>
          <a:off x="990600" y="1600200"/>
          <a:ext cx="2667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1" imgW="1066165" imgH="241300" progId="Equation.3">
                  <p:embed/>
                </p:oleObj>
              </mc:Choice>
              <mc:Fallback>
                <p:oleObj name="" r:id="rId1" imgW="1066165" imgH="241300" progId="Equation.3">
                  <p:embed/>
                  <p:pic>
                    <p:nvPicPr>
                      <p:cNvPr id="0" name="Picture 310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0600" y="1600200"/>
                        <a:ext cx="2667000" cy="6032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90600" y="2286000"/>
            <a:ext cx="73152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is a conjugate pair. The brackets are identical apart from the sign in each bracket 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90600" y="3200400"/>
            <a:ext cx="7772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 observe what happens when the brackets are multiplied out: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320" name="Object 3"/>
          <p:cNvGraphicFramePr/>
          <p:nvPr/>
        </p:nvGraphicFramePr>
        <p:xfrm>
          <a:off x="1066800" y="3810000"/>
          <a:ext cx="2133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3" imgW="1066165" imgH="241300" progId="Equation.3">
                  <p:embed/>
                </p:oleObj>
              </mc:Choice>
              <mc:Fallback>
                <p:oleObj name="" r:id="rId3" imgW="1066165" imgH="241300" progId="Equation.3">
                  <p:embed/>
                  <p:pic>
                    <p:nvPicPr>
                      <p:cNvPr id="0" name="Picture 310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3810000"/>
                        <a:ext cx="2133600" cy="4826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429000" y="3810000"/>
            <a:ext cx="533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962400" y="3810000"/>
            <a:ext cx="1143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3 X 3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105400" y="3810000"/>
            <a:ext cx="914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- 6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3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019800" y="3810000"/>
            <a:ext cx="9906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+ 6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3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010400" y="3810000"/>
            <a:ext cx="1143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- 36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505200" y="4343400"/>
            <a:ext cx="1143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= 3 - 36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505200" y="4876800"/>
            <a:ext cx="1066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= -33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990600" y="5486400"/>
            <a:ext cx="792480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When the brackets are multiplied out the surds cancel out and we end up seeing that the expression is rational . This result is used throughout the following slide.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27584" y="188640"/>
            <a:ext cx="754184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Rationalise the denominator in the expressions below by multiplying top and bottom by the appropriate conjugate: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340" name="Object 2"/>
          <p:cNvGraphicFramePr/>
          <p:nvPr/>
        </p:nvGraphicFramePr>
        <p:xfrm>
          <a:off x="1066800" y="1143000"/>
          <a:ext cx="16510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1" imgW="711200" imgH="419100" progId="Equation.3">
                  <p:embed/>
                </p:oleObj>
              </mc:Choice>
              <mc:Fallback>
                <p:oleObj name="" r:id="rId1" imgW="711200" imgH="419100" progId="Equation.3">
                  <p:embed/>
                  <p:pic>
                    <p:nvPicPr>
                      <p:cNvPr id="0" name="Picture 310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6800" y="1143000"/>
                        <a:ext cx="1651000" cy="97313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3"/>
          <p:cNvGraphicFramePr/>
          <p:nvPr/>
        </p:nvGraphicFramePr>
        <p:xfrm>
          <a:off x="1066800" y="2286000"/>
          <a:ext cx="22098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3" imgW="1219200" imgH="469900" progId="Equation.3">
                  <p:embed/>
                </p:oleObj>
              </mc:Choice>
              <mc:Fallback>
                <p:oleObj name="" r:id="rId3" imgW="1219200" imgH="469900" progId="Equation.3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286000"/>
                        <a:ext cx="2209800" cy="85407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4"/>
          <p:cNvGraphicFramePr/>
          <p:nvPr/>
        </p:nvGraphicFramePr>
        <p:xfrm>
          <a:off x="1066800" y="3276600"/>
          <a:ext cx="38862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5" imgW="1739900" imgH="469900" progId="Equation.3">
                  <p:embed/>
                </p:oleObj>
              </mc:Choice>
              <mc:Fallback>
                <p:oleObj name="" r:id="rId5" imgW="1739900" imgH="469900" progId="Equation.3">
                  <p:embed/>
                  <p:pic>
                    <p:nvPicPr>
                      <p:cNvPr id="0" name="Picture 310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3276600"/>
                        <a:ext cx="3886200" cy="105092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5"/>
          <p:cNvGraphicFramePr/>
          <p:nvPr/>
        </p:nvGraphicFramePr>
        <p:xfrm>
          <a:off x="1066800" y="4419600"/>
          <a:ext cx="15240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7" imgW="787400" imgH="457200" progId="Equation.3">
                  <p:embed/>
                </p:oleObj>
              </mc:Choice>
              <mc:Fallback>
                <p:oleObj name="" r:id="rId7" imgW="787400" imgH="457200" progId="Equation.3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4419600"/>
                        <a:ext cx="1524000" cy="88423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6"/>
          <p:cNvGraphicFramePr/>
          <p:nvPr/>
        </p:nvGraphicFramePr>
        <p:xfrm>
          <a:off x="1066800" y="5410200"/>
          <a:ext cx="15240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9" imgW="812165" imgH="431800" progId="Equation.3">
                  <p:embed/>
                </p:oleObj>
              </mc:Choice>
              <mc:Fallback>
                <p:oleObj name="" r:id="rId9" imgW="812165" imgH="431800" progId="Equation.3">
                  <p:embed/>
                  <p:pic>
                    <p:nvPicPr>
                      <p:cNvPr id="0" name="Picture 311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66800" y="5410200"/>
                        <a:ext cx="1524000" cy="80962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7"/>
          <p:cNvGraphicFramePr/>
          <p:nvPr/>
        </p:nvGraphicFramePr>
        <p:xfrm>
          <a:off x="5334000" y="1143000"/>
          <a:ext cx="19812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1" imgW="1002665" imgH="431800" progId="Equation.3">
                  <p:embed/>
                </p:oleObj>
              </mc:Choice>
              <mc:Fallback>
                <p:oleObj name="" r:id="rId11" imgW="1002665" imgH="431800" progId="Equation.3">
                  <p:embed/>
                  <p:pic>
                    <p:nvPicPr>
                      <p:cNvPr id="0" name="Picture 311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4000" y="1143000"/>
                        <a:ext cx="1981200" cy="85248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8"/>
          <p:cNvGraphicFramePr/>
          <p:nvPr/>
        </p:nvGraphicFramePr>
        <p:xfrm>
          <a:off x="5334000" y="2133600"/>
          <a:ext cx="25146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3" imgW="1447800" imgH="469900" progId="Equation.3">
                  <p:embed/>
                </p:oleObj>
              </mc:Choice>
              <mc:Fallback>
                <p:oleObj name="" r:id="rId13" imgW="1447800" imgH="469900" progId="Equation.3">
                  <p:embed/>
                  <p:pic>
                    <p:nvPicPr>
                      <p:cNvPr id="0" name="Picture 310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34000" y="2133600"/>
                        <a:ext cx="2514600" cy="81597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9"/>
          <p:cNvGraphicFramePr/>
          <p:nvPr/>
        </p:nvGraphicFramePr>
        <p:xfrm>
          <a:off x="5334000" y="3048000"/>
          <a:ext cx="1905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5" imgW="901065" imgH="457200" progId="Equation.3">
                  <p:embed/>
                </p:oleObj>
              </mc:Choice>
              <mc:Fallback>
                <p:oleObj name="" r:id="rId15" imgW="901065" imgH="457200" progId="Equation.3">
                  <p:embed/>
                  <p:pic>
                    <p:nvPicPr>
                      <p:cNvPr id="0" name="Picture 31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34000" y="3048000"/>
                        <a:ext cx="1905000" cy="9652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0"/>
          <p:cNvGraphicFramePr/>
          <p:nvPr/>
        </p:nvGraphicFramePr>
        <p:xfrm>
          <a:off x="5334000" y="4114800"/>
          <a:ext cx="1981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7" imgW="875665" imgH="241300" progId="Equation.3">
                  <p:embed/>
                </p:oleObj>
              </mc:Choice>
              <mc:Fallback>
                <p:oleObj name="" r:id="rId17" imgW="875665" imgH="241300" progId="Equation.3">
                  <p:embed/>
                  <p:pic>
                    <p:nvPicPr>
                      <p:cNvPr id="0" name="Picture 31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334000" y="4114800"/>
                        <a:ext cx="1981200" cy="5461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124200" y="5181600"/>
            <a:ext cx="5715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both of the above examples the surds have been removed from the denominator as required.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609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What Goes In The Box ? 3.</a:t>
            </a:r>
            <a:endParaRPr lang="en-GB" altLang="x-none" u="sng" dirty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6629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Rationalise the denominator in the expressions below 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365" name="Object 2"/>
          <p:cNvGraphicFramePr/>
          <p:nvPr/>
        </p:nvGraphicFramePr>
        <p:xfrm>
          <a:off x="990600" y="1600200"/>
          <a:ext cx="16002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" imgW="824865" imgH="431800" progId="Equation.3">
                  <p:embed/>
                </p:oleObj>
              </mc:Choice>
              <mc:Fallback>
                <p:oleObj name="" r:id="rId1" imgW="824865" imgH="431800" progId="Equation.3">
                  <p:embed/>
                  <p:pic>
                    <p:nvPicPr>
                      <p:cNvPr id="0" name="Picture 311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0600" y="1600200"/>
                        <a:ext cx="1600200" cy="836613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3"/>
          <p:cNvGraphicFramePr/>
          <p:nvPr/>
        </p:nvGraphicFramePr>
        <p:xfrm>
          <a:off x="3429000" y="1600200"/>
          <a:ext cx="1828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3" imgW="951865" imgH="469900" progId="Equation.3">
                  <p:embed/>
                </p:oleObj>
              </mc:Choice>
              <mc:Fallback>
                <p:oleObj name="" r:id="rId3" imgW="951865" imgH="469900" progId="Equation.3">
                  <p:embed/>
                  <p:pic>
                    <p:nvPicPr>
                      <p:cNvPr id="0" name="Picture 31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9000" y="1600200"/>
                        <a:ext cx="1828800" cy="9017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4"/>
          <p:cNvGraphicFramePr/>
          <p:nvPr/>
        </p:nvGraphicFramePr>
        <p:xfrm>
          <a:off x="6172200" y="1600200"/>
          <a:ext cx="19812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5" imgW="913765" imgH="431800" progId="Equation.3">
                  <p:embed/>
                </p:oleObj>
              </mc:Choice>
              <mc:Fallback>
                <p:oleObj name="" r:id="rId5" imgW="913765" imgH="431800" progId="Equation.3">
                  <p:embed/>
                  <p:pic>
                    <p:nvPicPr>
                      <p:cNvPr id="0" name="Picture 31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72200" y="1600200"/>
                        <a:ext cx="1981200" cy="93503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914400" y="3657600"/>
            <a:ext cx="6629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Rationalise the numerator in the expressions below 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369" name="Object 5"/>
          <p:cNvGraphicFramePr/>
          <p:nvPr/>
        </p:nvGraphicFramePr>
        <p:xfrm>
          <a:off x="990600" y="4191000"/>
          <a:ext cx="1447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7" imgW="723900" imgH="431800" progId="Equation.3">
                  <p:embed/>
                </p:oleObj>
              </mc:Choice>
              <mc:Fallback>
                <p:oleObj name="" r:id="rId7" imgW="723900" imgH="431800" progId="Equation.3">
                  <p:embed/>
                  <p:pic>
                    <p:nvPicPr>
                      <p:cNvPr id="0" name="Picture 31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0600" y="4191000"/>
                        <a:ext cx="1447800" cy="8636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6"/>
          <p:cNvGraphicFramePr/>
          <p:nvPr/>
        </p:nvGraphicFramePr>
        <p:xfrm>
          <a:off x="3581400" y="4191000"/>
          <a:ext cx="1828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9" imgW="913765" imgH="431800" progId="Equation.3">
                  <p:embed/>
                </p:oleObj>
              </mc:Choice>
              <mc:Fallback>
                <p:oleObj name="" r:id="rId9" imgW="913765" imgH="431800" progId="Equation.3">
                  <p:embed/>
                  <p:pic>
                    <p:nvPicPr>
                      <p:cNvPr id="0" name="Picture 31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81400" y="4191000"/>
                        <a:ext cx="1828800" cy="8636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7"/>
          <p:cNvGraphicFramePr/>
          <p:nvPr/>
        </p:nvGraphicFramePr>
        <p:xfrm>
          <a:off x="6248400" y="4191000"/>
          <a:ext cx="1981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11" imgW="989965" imgH="457200" progId="Equation.3">
                  <p:embed/>
                </p:oleObj>
              </mc:Choice>
              <mc:Fallback>
                <p:oleObj name="" r:id="rId11" imgW="989965" imgH="457200" progId="Equation.3">
                  <p:embed/>
                  <p:pic>
                    <p:nvPicPr>
                      <p:cNvPr id="0" name="Picture 311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248400" y="4191000"/>
                        <a:ext cx="1981200" cy="9144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Rectangle 12"/>
          <p:cNvSpPr/>
          <p:nvPr/>
        </p:nvSpPr>
        <p:spPr>
          <a:xfrm>
            <a:off x="990600" y="2514600"/>
            <a:ext cx="1676400" cy="990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3" name="Rectangle 13"/>
          <p:cNvSpPr/>
          <p:nvPr/>
        </p:nvSpPr>
        <p:spPr>
          <a:xfrm>
            <a:off x="3429000" y="2590800"/>
            <a:ext cx="1676400" cy="990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4" name="Rectangle 14"/>
          <p:cNvSpPr/>
          <p:nvPr/>
        </p:nvSpPr>
        <p:spPr>
          <a:xfrm>
            <a:off x="6172200" y="2590800"/>
            <a:ext cx="1676400" cy="990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5" name="Rectangle 15"/>
          <p:cNvSpPr/>
          <p:nvPr/>
        </p:nvSpPr>
        <p:spPr>
          <a:xfrm>
            <a:off x="990600" y="5181600"/>
            <a:ext cx="1676400" cy="990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6" name="Rectangle 16"/>
          <p:cNvSpPr/>
          <p:nvPr/>
        </p:nvSpPr>
        <p:spPr>
          <a:xfrm>
            <a:off x="3581400" y="5181600"/>
            <a:ext cx="1676400" cy="990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7" name="Rectangle 17"/>
          <p:cNvSpPr/>
          <p:nvPr/>
        </p:nvSpPr>
        <p:spPr>
          <a:xfrm>
            <a:off x="6248400" y="5181600"/>
            <a:ext cx="1676400" cy="990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15379" name="Object 8"/>
          <p:cNvGraphicFramePr/>
          <p:nvPr/>
        </p:nvGraphicFramePr>
        <p:xfrm>
          <a:off x="3505200" y="2667000"/>
          <a:ext cx="13716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13" imgW="571500" imgH="228600" progId="Equation.3">
                  <p:embed/>
                </p:oleObj>
              </mc:Choice>
              <mc:Fallback>
                <p:oleObj name="" r:id="rId13" imgW="571500" imgH="228600" progId="Equation.3">
                  <p:embed/>
                  <p:pic>
                    <p:nvPicPr>
                      <p:cNvPr id="0" name="Picture 312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05200" y="2667000"/>
                        <a:ext cx="1371600" cy="549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9"/>
          <p:cNvGraphicFramePr/>
          <p:nvPr/>
        </p:nvGraphicFramePr>
        <p:xfrm>
          <a:off x="990600" y="5257800"/>
          <a:ext cx="1295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15" imgW="774065" imgH="431800" progId="Equation.3">
                  <p:embed/>
                </p:oleObj>
              </mc:Choice>
              <mc:Fallback>
                <p:oleObj name="" r:id="rId15" imgW="774065" imgH="431800" progId="Equation.3">
                  <p:embed/>
                  <p:pic>
                    <p:nvPicPr>
                      <p:cNvPr id="0" name="Picture 312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90600" y="5257800"/>
                        <a:ext cx="1295400" cy="722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10"/>
          <p:cNvGraphicFramePr/>
          <p:nvPr/>
        </p:nvGraphicFramePr>
        <p:xfrm>
          <a:off x="3657600" y="5257800"/>
          <a:ext cx="15240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17" imgW="951865" imgH="431800" progId="Equation.3">
                  <p:embed/>
                </p:oleObj>
              </mc:Choice>
              <mc:Fallback>
                <p:oleObj name="" r:id="rId17" imgW="951865" imgH="431800" progId="Equation.3">
                  <p:embed/>
                  <p:pic>
                    <p:nvPicPr>
                      <p:cNvPr id="0" name="Picture 312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657600" y="5257800"/>
                        <a:ext cx="1524000" cy="690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11"/>
          <p:cNvGraphicFramePr/>
          <p:nvPr/>
        </p:nvGraphicFramePr>
        <p:xfrm>
          <a:off x="6324600" y="5181600"/>
          <a:ext cx="1295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9" imgW="673100" imgH="419100" progId="Equation.3">
                  <p:embed/>
                </p:oleObj>
              </mc:Choice>
              <mc:Fallback>
                <p:oleObj name="" r:id="rId19" imgW="673100" imgH="419100" progId="Equation.3">
                  <p:embed/>
                  <p:pic>
                    <p:nvPicPr>
                      <p:cNvPr id="0" name="Picture 312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24600" y="5181600"/>
                        <a:ext cx="1295400" cy="806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12"/>
          <p:cNvGraphicFramePr/>
          <p:nvPr/>
        </p:nvGraphicFramePr>
        <p:xfrm>
          <a:off x="990600" y="2514600"/>
          <a:ext cx="16764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21" imgW="786765" imgH="431800" progId="Equation.3">
                  <p:embed/>
                </p:oleObj>
              </mc:Choice>
              <mc:Fallback>
                <p:oleObj name="" r:id="rId21" imgW="786765" imgH="431800" progId="Equation.3">
                  <p:embed/>
                  <p:pic>
                    <p:nvPicPr>
                      <p:cNvPr id="0" name="Picture 3124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90600" y="2514600"/>
                        <a:ext cx="1676400" cy="9191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5" name="Object 13"/>
          <p:cNvGraphicFramePr/>
          <p:nvPr/>
        </p:nvGraphicFramePr>
        <p:xfrm>
          <a:off x="6172200" y="2590800"/>
          <a:ext cx="1600200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23" imgW="786765" imgH="431800" progId="Equation.3">
                  <p:embed/>
                </p:oleObj>
              </mc:Choice>
              <mc:Fallback>
                <p:oleObj name="" r:id="rId23" imgW="786765" imgH="431800" progId="Equation.3">
                  <p:embed/>
                  <p:pic>
                    <p:nvPicPr>
                      <p:cNvPr id="0" name="Picture 3125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172200" y="2590800"/>
                        <a:ext cx="1600200" cy="877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8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9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2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72" grpId="0" animBg="1"/>
      <p:bldP spid="15373" grpId="0" animBg="1"/>
      <p:bldP spid="15374" grpId="0" animBg="1"/>
      <p:bldP spid="15375" grpId="0" animBg="1"/>
      <p:bldP spid="15376" grpId="0" animBg="1"/>
      <p:bldP spid="153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762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What Is A Surd ?</a:t>
            </a:r>
            <a:endParaRPr lang="en-GB" altLang="x-none" u="sng" dirty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43000" y="1066800"/>
            <a:ext cx="4724400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Calculate the following roots: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125" name="Object 2"/>
          <p:cNvGraphicFramePr/>
          <p:nvPr/>
        </p:nvGraphicFramePr>
        <p:xfrm>
          <a:off x="1143000" y="1676400"/>
          <a:ext cx="12319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482600" imgH="241300" progId="Equation.3">
                  <p:embed/>
                </p:oleObj>
              </mc:Choice>
              <mc:Fallback>
                <p:oleObj name="" r:id="rId1" imgW="482600" imgH="241300" progId="Equation.3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3000" y="1676400"/>
                        <a:ext cx="1231900" cy="6159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143000" y="2362200"/>
            <a:ext cx="762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6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129" name="Object 3"/>
          <p:cNvGraphicFramePr/>
          <p:nvPr/>
        </p:nvGraphicFramePr>
        <p:xfrm>
          <a:off x="2743200" y="1676400"/>
          <a:ext cx="11430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3" imgW="419100" imgH="241300" progId="Equation.3">
                  <p:embed/>
                </p:oleObj>
              </mc:Choice>
              <mc:Fallback>
                <p:oleObj name="" r:id="rId3" imgW="419100" imgH="241300" progId="Equation.3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1676400"/>
                        <a:ext cx="1143000" cy="65722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743200" y="2362200"/>
            <a:ext cx="762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2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132" name="Object 4"/>
          <p:cNvGraphicFramePr/>
          <p:nvPr/>
        </p:nvGraphicFramePr>
        <p:xfrm>
          <a:off x="4191000" y="1676400"/>
          <a:ext cx="12192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495300" imgH="241300" progId="Equation.3">
                  <p:embed/>
                </p:oleObj>
              </mc:Choice>
              <mc:Fallback>
                <p:oleObj name="" r:id="rId5" imgW="495300" imgH="241300" progId="Equation.3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1000" y="1676400"/>
                        <a:ext cx="1219200" cy="59372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191000" y="2286000"/>
            <a:ext cx="7620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3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134" name="Object 5"/>
          <p:cNvGraphicFramePr/>
          <p:nvPr/>
        </p:nvGraphicFramePr>
        <p:xfrm>
          <a:off x="5638800" y="1676400"/>
          <a:ext cx="12954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7" imgW="558800" imgH="241300" progId="Equation.3">
                  <p:embed/>
                </p:oleObj>
              </mc:Choice>
              <mc:Fallback>
                <p:oleObj name="" r:id="rId7" imgW="558800" imgH="2413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38800" y="1676400"/>
                        <a:ext cx="1295400" cy="560388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638800" y="2286000"/>
            <a:ext cx="8382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5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136" name="Object 6"/>
          <p:cNvGraphicFramePr/>
          <p:nvPr/>
        </p:nvGraphicFramePr>
        <p:xfrm>
          <a:off x="7239000" y="1676400"/>
          <a:ext cx="11430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9" imgW="495300" imgH="241300" progId="Equation.3">
                  <p:embed/>
                </p:oleObj>
              </mc:Choice>
              <mc:Fallback>
                <p:oleObj name="" r:id="rId9" imgW="495300" imgH="241300" progId="Equation.3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39000" y="1676400"/>
                        <a:ext cx="1143000" cy="55721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239000" y="2286000"/>
            <a:ext cx="914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2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143000" y="3200400"/>
            <a:ext cx="7772400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of the above roots have exact values and are called rational .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143000" y="3886200"/>
            <a:ext cx="6400800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 use a calculator to estimate the following roots: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140" name="Object 7"/>
          <p:cNvGraphicFramePr/>
          <p:nvPr/>
        </p:nvGraphicFramePr>
        <p:xfrm>
          <a:off x="1219200" y="4572000"/>
          <a:ext cx="9144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1" imgW="405765" imgH="241300" progId="Equation.3">
                  <p:embed/>
                </p:oleObj>
              </mc:Choice>
              <mc:Fallback>
                <p:oleObj name="" r:id="rId11" imgW="405765" imgH="241300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19200" y="4572000"/>
                        <a:ext cx="914400" cy="542925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2" name="Object 8"/>
          <p:cNvGraphicFramePr/>
          <p:nvPr/>
        </p:nvGraphicFramePr>
        <p:xfrm>
          <a:off x="1219200" y="5181600"/>
          <a:ext cx="9144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3" imgW="418465" imgH="177800" progId="Equation.3">
                  <p:embed/>
                </p:oleObj>
              </mc:Choice>
              <mc:Fallback>
                <p:oleObj name="" r:id="rId13" imgW="418465" imgH="1778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19200" y="5181600"/>
                        <a:ext cx="914400" cy="3873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4" name="Object 9"/>
          <p:cNvGraphicFramePr/>
          <p:nvPr/>
        </p:nvGraphicFramePr>
        <p:xfrm>
          <a:off x="3048000" y="4572000"/>
          <a:ext cx="10668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5" imgW="495300" imgH="241300" progId="Equation.3">
                  <p:embed/>
                </p:oleObj>
              </mc:Choice>
              <mc:Fallback>
                <p:oleObj name="" r:id="rId15" imgW="495300" imgH="241300" progId="Equation.3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48000" y="4572000"/>
                        <a:ext cx="1066800" cy="519113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5" name="Object 10"/>
          <p:cNvGraphicFramePr/>
          <p:nvPr/>
        </p:nvGraphicFramePr>
        <p:xfrm>
          <a:off x="3048000" y="5181600"/>
          <a:ext cx="99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7" imgW="431165" imgH="177800" progId="Equation.3">
                  <p:embed/>
                </p:oleObj>
              </mc:Choice>
              <mc:Fallback>
                <p:oleObj name="" r:id="rId17" imgW="431165" imgH="177800" progId="Equation.3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048000" y="5181600"/>
                        <a:ext cx="990600" cy="40640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11"/>
          <p:cNvGraphicFramePr/>
          <p:nvPr/>
        </p:nvGraphicFramePr>
        <p:xfrm>
          <a:off x="4572000" y="4572000"/>
          <a:ext cx="12192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9" imgW="571500" imgH="241300" progId="Equation.3">
                  <p:embed/>
                </p:oleObj>
              </mc:Choice>
              <mc:Fallback>
                <p:oleObj name="" r:id="rId19" imgW="571500" imgH="241300" progId="Equation.3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72000" y="4572000"/>
                        <a:ext cx="1219200" cy="5143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7" name="Object 12"/>
          <p:cNvGraphicFramePr/>
          <p:nvPr/>
        </p:nvGraphicFramePr>
        <p:xfrm>
          <a:off x="4572000" y="5181600"/>
          <a:ext cx="9144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21" imgW="431165" imgH="177800" progId="Equation.3">
                  <p:embed/>
                </p:oleObj>
              </mc:Choice>
              <mc:Fallback>
                <p:oleObj name="" r:id="rId21" imgW="431165" imgH="177800" progId="Equation.3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572000" y="5181600"/>
                        <a:ext cx="914400" cy="37623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8" name="Object 13"/>
          <p:cNvGraphicFramePr/>
          <p:nvPr/>
        </p:nvGraphicFramePr>
        <p:xfrm>
          <a:off x="6172200" y="4572000"/>
          <a:ext cx="990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3" imgW="495300" imgH="241300" progId="Equation.3">
                  <p:embed/>
                </p:oleObj>
              </mc:Choice>
              <mc:Fallback>
                <p:oleObj name="" r:id="rId23" imgW="495300" imgH="241300" progId="Equation.3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172200" y="4572000"/>
                        <a:ext cx="990600" cy="4826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9" name="Object 14"/>
          <p:cNvGraphicFramePr/>
          <p:nvPr/>
        </p:nvGraphicFramePr>
        <p:xfrm>
          <a:off x="6172200" y="5105400"/>
          <a:ext cx="9906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25" imgW="431165" imgH="177800" progId="Equation.3">
                  <p:embed/>
                </p:oleObj>
              </mc:Choice>
              <mc:Fallback>
                <p:oleObj name="" r:id="rId25" imgW="431165" imgH="177800" progId="Equation.3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172200" y="5105400"/>
                        <a:ext cx="990600" cy="407988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066800" y="5715000"/>
            <a:ext cx="7620000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these roots do not have exact values and are called irrational .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066800" y="6172200"/>
            <a:ext cx="2895600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 are called surds.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87313" y="41275"/>
            <a:ext cx="90566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GB" altLang="x-none" sz="3200" b="1" dirty="0">
                <a:latin typeface="Arial" panose="020B0604020202020204" pitchFamily="34" charset="0"/>
              </a:rPr>
              <a:t>Surds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1267" name="Text Box 3"/>
          <p:cNvSpPr txBox="1"/>
          <p:nvPr/>
        </p:nvSpPr>
        <p:spPr>
          <a:xfrm>
            <a:off x="0" y="965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Example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0" y="1557338"/>
            <a:ext cx="5435600" cy="3506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</a:rPr>
              <a:t>Evaluate the following surds</a:t>
            </a:r>
            <a:endParaRPr lang="en-GB" altLang="x-none" sz="32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</a:rPr>
              <a:t>(i)		</a:t>
            </a: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√9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(ii)	√144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(iii)	 √80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(iv)	 √160</a:t>
            </a:r>
            <a:endParaRPr lang="en-GB" altLang="x-none" sz="32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01" name="Text Box 5"/>
          <p:cNvSpPr txBox="1"/>
          <p:nvPr/>
        </p:nvSpPr>
        <p:spPr>
          <a:xfrm>
            <a:off x="2555875" y="1557338"/>
            <a:ext cx="4643438" cy="3506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en-GB" altLang="x-none" sz="32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solidFill>
                  <a:schemeClr val="tx2"/>
                </a:solidFill>
                <a:latin typeface="Arial" panose="020B0604020202020204" pitchFamily="34" charset="0"/>
              </a:rPr>
              <a:t>= 3</a:t>
            </a:r>
            <a:endParaRPr lang="en-GB" altLang="x-none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</a:t>
            </a:r>
            <a:endParaRPr lang="en-GB" altLang="x-none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8.94427191</a:t>
            </a:r>
            <a:endParaRPr lang="en-GB" altLang="x-none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12.64911064</a:t>
            </a:r>
            <a:endParaRPr lang="en-GB" altLang="x-none" sz="3200" dirty="0">
              <a:solidFill>
                <a:schemeClr val="tx2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charRg st="2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charRg st="2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1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charRg st="11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charRg st="11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24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>
                                            <p:txEl>
                                              <p:charRg st="24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1">
                                            <p:txEl>
                                              <p:charRg st="24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827088" y="188913"/>
            <a:ext cx="7772400" cy="6096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Adding &amp; Subtracting Surds.</a:t>
            </a:r>
            <a:endParaRPr lang="en-GB" altLang="x-none" u="sng" dirty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11560" y="914400"/>
            <a:ext cx="815144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Because a surd such as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2 cannot be calculated exactly it can be treated in the same way as an “x” variable in algebra. The following examples will illustrate this point.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49" name="Object 2"/>
          <p:cNvGraphicFramePr/>
          <p:nvPr/>
        </p:nvGraphicFramePr>
        <p:xfrm>
          <a:off x="611188" y="2781300"/>
          <a:ext cx="23622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" imgW="888365" imgH="241300" progId="Equation.3">
                  <p:embed/>
                </p:oleObj>
              </mc:Choice>
              <mc:Fallback>
                <p:oleObj name="" r:id="rId1" imgW="888365" imgH="241300" progId="Equation.3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1188" y="2781300"/>
                        <a:ext cx="2362200" cy="6413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11560" y="2276872"/>
            <a:ext cx="27432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Simplify the following: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11560" y="4365104"/>
            <a:ext cx="4191000" cy="7848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 this expression the same as :                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4 x + 6x = 10x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53" name="Object 3"/>
          <p:cNvGraphicFramePr/>
          <p:nvPr/>
        </p:nvGraphicFramePr>
        <p:xfrm>
          <a:off x="611188" y="3573463"/>
          <a:ext cx="12954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507365" imgH="215900" progId="Equation.3">
                  <p:embed/>
                </p:oleObj>
              </mc:Choice>
              <mc:Fallback>
                <p:oleObj name="" r:id="rId3" imgW="507365" imgH="215900" progId="Equation.3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8" y="3573463"/>
                        <a:ext cx="1295400" cy="550862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4"/>
          <p:cNvGraphicFramePr/>
          <p:nvPr/>
        </p:nvGraphicFramePr>
        <p:xfrm>
          <a:off x="5076825" y="2781300"/>
          <a:ext cx="2971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5" imgW="1129665" imgH="241300" progId="Equation.3">
                  <p:embed/>
                </p:oleObj>
              </mc:Choice>
              <mc:Fallback>
                <p:oleObj name="" r:id="rId5" imgW="1129665" imgH="24130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76825" y="2781300"/>
                        <a:ext cx="2971800" cy="6350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076056" y="4293096"/>
            <a:ext cx="3744416" cy="7848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 this expression the same as :                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16 x - 7x = 9x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156" name="Object 5"/>
          <p:cNvGraphicFramePr/>
          <p:nvPr/>
        </p:nvGraphicFramePr>
        <p:xfrm>
          <a:off x="5076825" y="3500438"/>
          <a:ext cx="11430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7" imgW="508000" imgH="228600" progId="Equation.3">
                  <p:embed/>
                </p:oleObj>
              </mc:Choice>
              <mc:Fallback>
                <p:oleObj name="" r:id="rId7" imgW="508000" imgH="228600" progId="Equation.3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76825" y="3500438"/>
                        <a:ext cx="1143000" cy="514350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6"/>
          <p:cNvGraphicFramePr/>
          <p:nvPr/>
        </p:nvGraphicFramePr>
        <p:xfrm>
          <a:off x="611188" y="5516563"/>
          <a:ext cx="27432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9" imgW="1383665" imgH="241300" progId="Equation.3">
                  <p:embed/>
                </p:oleObj>
              </mc:Choice>
              <mc:Fallback>
                <p:oleObj name="" r:id="rId9" imgW="1383665" imgH="241300" progId="Equation.3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1188" y="5516563"/>
                        <a:ext cx="2743200" cy="477837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7"/>
          <p:cNvGraphicFramePr/>
          <p:nvPr/>
        </p:nvGraphicFramePr>
        <p:xfrm>
          <a:off x="611188" y="6165850"/>
          <a:ext cx="12192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1" imgW="508000" imgH="228600" progId="Equation.3">
                  <p:embed/>
                </p:oleObj>
              </mc:Choice>
              <mc:Fallback>
                <p:oleObj name="" r:id="rId11" imgW="508000" imgH="228600" progId="Equation.3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1188" y="6165850"/>
                        <a:ext cx="1219200" cy="54927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8"/>
          <p:cNvGraphicFramePr/>
          <p:nvPr/>
        </p:nvGraphicFramePr>
        <p:xfrm>
          <a:off x="5257800" y="5486400"/>
          <a:ext cx="2209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3" imgW="1104265" imgH="241300" progId="Equation.3">
                  <p:embed/>
                </p:oleObj>
              </mc:Choice>
              <mc:Fallback>
                <p:oleObj name="" r:id="rId13" imgW="1104265" imgH="2413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57800" y="5486400"/>
                        <a:ext cx="2209800" cy="48260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9"/>
          <p:cNvGraphicFramePr/>
          <p:nvPr/>
        </p:nvGraphicFramePr>
        <p:xfrm>
          <a:off x="5257800" y="6019800"/>
          <a:ext cx="14478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5" imgW="596265" imgH="215900" progId="Equation.3">
                  <p:embed/>
                </p:oleObj>
              </mc:Choice>
              <mc:Fallback>
                <p:oleObj name="" r:id="rId15" imgW="596265" imgH="215900" progId="Equation.3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257800" y="6019800"/>
                        <a:ext cx="1447800" cy="523875"/>
                      </a:xfrm>
                      <a:prstGeom prst="rect">
                        <a:avLst/>
                      </a:prstGeom>
                      <a:solidFill>
                        <a:srgbClr val="EEF82A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2"/>
          <p:cNvSpPr txBox="1"/>
          <p:nvPr/>
        </p:nvSpPr>
        <p:spPr>
          <a:xfrm>
            <a:off x="900113" y="260350"/>
            <a:ext cx="71485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GB" altLang="x-none" sz="3200" b="1" dirty="0">
                <a:latin typeface="Arial" panose="020B0604020202020204" pitchFamily="34" charset="0"/>
              </a:rPr>
              <a:t>Multiplying Surds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2291" name="Text Box 3"/>
          <p:cNvSpPr txBox="1"/>
          <p:nvPr/>
        </p:nvSpPr>
        <p:spPr>
          <a:xfrm>
            <a:off x="0" y="965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Example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2292" name="Text Box 4"/>
          <p:cNvSpPr txBox="1"/>
          <p:nvPr/>
        </p:nvSpPr>
        <p:spPr>
          <a:xfrm>
            <a:off x="0" y="1784350"/>
            <a:ext cx="8532813" cy="3506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</a:rPr>
              <a:t>Simplify &amp; hence evaluate the following surds</a:t>
            </a:r>
            <a:endParaRPr lang="en-GB" altLang="x-none" sz="32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</a:rPr>
              <a:t>(i)		</a:t>
            </a: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√5 x √5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(ii)	√32 x √2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(iii)	 √24 x √6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(iv)	 √20 x √5</a:t>
            </a:r>
            <a:endParaRPr lang="en-GB" altLang="x-none" sz="32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150" name="Text Box 6"/>
          <p:cNvSpPr txBox="1"/>
          <p:nvPr/>
        </p:nvSpPr>
        <p:spPr>
          <a:xfrm>
            <a:off x="2916238" y="1844675"/>
            <a:ext cx="4930775" cy="3446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en-GB" altLang="x-none" sz="28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</a:rPr>
              <a:t>= </a:t>
            </a: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√25 = 5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= √64 = 8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= √144 = 12</a:t>
            </a:r>
            <a:endParaRPr lang="en-GB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= √100 = 10</a:t>
            </a:r>
            <a:endParaRPr lang="en-GB" altLang="x-none" sz="32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>
                                            <p:txEl>
                                              <p:charRg st="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>
                                            <p:txEl>
                                              <p:charRg st="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charRg st="1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22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charRg st="22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charRg st="22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3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charRg st="3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charRg st="3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87313" y="41275"/>
            <a:ext cx="90566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GB" altLang="x-none" sz="3200" b="1" dirty="0">
                <a:latin typeface="Arial" panose="020B0604020202020204" pitchFamily="34" charset="0"/>
              </a:rPr>
              <a:t>Surds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3315" name="Text Box 3"/>
          <p:cNvSpPr txBox="1"/>
          <p:nvPr/>
        </p:nvSpPr>
        <p:spPr>
          <a:xfrm>
            <a:off x="0" y="965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Questions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/>
          <p:nvPr/>
        </p:nvSpPr>
        <p:spPr>
          <a:xfrm>
            <a:off x="0" y="1700213"/>
            <a:ext cx="7812088" cy="5008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Simplify &amp; hence evaluate the following surds</a:t>
            </a:r>
            <a:endParaRPr lang="en-GB" altLang="x-none" sz="28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(1)	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√3 x √27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(2)	√50 x 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(3)	 √2 x √8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(4)	 √18 x 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(5)	√72 x 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(6)	 √36 x √4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(7)	 √18 x √0.5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197" name="Text Box 5"/>
          <p:cNvSpPr txBox="1"/>
          <p:nvPr/>
        </p:nvSpPr>
        <p:spPr>
          <a:xfrm>
            <a:off x="2987675" y="1700213"/>
            <a:ext cx="5976938" cy="5008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en-GB" altLang="x-none" sz="28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=	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√81	= 9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 √100	= 10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 √16		= 4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 √36		= 6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 √144	= 12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 √144	= 12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 √9		= 3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>
                                            <p:txEl>
                                              <p:charRg st="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>
                                            <p:txEl>
                                              <p:charRg st="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12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charRg st="12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charRg st="12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24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>
                                            <p:txEl>
                                              <p:charRg st="24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>
                                            <p:txEl>
                                              <p:charRg st="24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3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7">
                                            <p:txEl>
                                              <p:charRg st="3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>
                                            <p:txEl>
                                              <p:charRg st="3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7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7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7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7">
                                            <p:txEl>
                                              <p:charRg st="58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7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7">
                                            <p:txEl>
                                              <p:charRg st="7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7">
                                            <p:txEl>
                                              <p:charRg st="7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72400" cy="7620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GB" altLang="x-none" u="sng" dirty="0"/>
              <a:t>Simplifying Square Roots.</a:t>
            </a:r>
            <a:endParaRPr lang="en-GB" altLang="x-none" u="sng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9552" y="1219200"/>
            <a:ext cx="814724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square roots can be broken down into a mixture of integer values and surds. The following examples will illustrate this idea: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90600" y="2286000"/>
            <a:ext cx="1295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Simplify: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90600" y="2971800"/>
            <a:ext cx="1295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 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12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429000" y="2362200"/>
            <a:ext cx="541020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simplify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12 we must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split 12 into factors but at least one of the factors used must have an exact square root. 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3657600"/>
            <a:ext cx="13716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4 x 3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429000" y="3733800"/>
            <a:ext cx="36576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 simplify the square root.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066800" y="4419600"/>
            <a:ext cx="12192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2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3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429000" y="4267200"/>
            <a:ext cx="533400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this example it can be appreciated that you must use the square numbers as factors in order to simplify the square root. 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99592" y="5589240"/>
            <a:ext cx="32004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square numbers are: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899592" y="6165304"/>
            <a:ext cx="60198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4,9,16,25,36,49,64,81,100,121,144,169,196,225…</a:t>
            </a: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20574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  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45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43608" y="836712"/>
            <a:ext cx="19050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9 x 5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43608" y="1340768"/>
            <a:ext cx="20574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 3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5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657600" y="304800"/>
            <a:ext cx="23622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32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635896" y="836712"/>
            <a:ext cx="19812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16 x 2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635896" y="1412776"/>
            <a:ext cx="22860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4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444208" y="332656"/>
            <a:ext cx="23622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72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444208" y="836712"/>
            <a:ext cx="21336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4 x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18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444208" y="1412776"/>
            <a:ext cx="23622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2 x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9 x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444208" y="1916832"/>
            <a:ext cx="19812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2 x 3 x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444208" y="2420888"/>
            <a:ext cx="18288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6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2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43663" y="2997200"/>
            <a:ext cx="2359025" cy="20875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example demonstrates the need to keep looking for further simplification. Using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36 would have saved time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990600" y="3124200"/>
            <a:ext cx="1752600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(4)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2700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971600" y="3645024"/>
            <a:ext cx="21336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100 x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27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971600" y="4293096"/>
            <a:ext cx="22098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10 x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9 x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 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971600" y="4869160"/>
            <a:ext cx="23622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10 x 3 x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3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971600" y="5445224"/>
            <a:ext cx="198120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30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anose="05050102010706020507" pitchFamily="18" charset="2"/>
              </a:rPr>
              <a:t>3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2"/>
          <p:cNvSpPr txBox="1"/>
          <p:nvPr/>
        </p:nvSpPr>
        <p:spPr>
          <a:xfrm>
            <a:off x="87313" y="41275"/>
            <a:ext cx="90566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GB" altLang="x-none" sz="3200" b="1" dirty="0">
                <a:latin typeface="Arial" panose="020B0604020202020204" pitchFamily="34" charset="0"/>
              </a:rPr>
              <a:t>Surds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6387" name="Text Box 3"/>
          <p:cNvSpPr txBox="1"/>
          <p:nvPr/>
        </p:nvSpPr>
        <p:spPr>
          <a:xfrm>
            <a:off x="0" y="965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Example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6388" name="Text Box 4"/>
          <p:cNvSpPr txBox="1"/>
          <p:nvPr/>
        </p:nvSpPr>
        <p:spPr>
          <a:xfrm>
            <a:off x="34925" y="1784350"/>
            <a:ext cx="5041900" cy="3084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Simplify the following surds</a:t>
            </a:r>
            <a:endParaRPr lang="en-GB" altLang="x-none" sz="28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(i)		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√48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(ii)	√18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(iii)	 √75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(iv)	 √27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1269" name="Text Box 5"/>
          <p:cNvSpPr txBox="1"/>
          <p:nvPr/>
        </p:nvSpPr>
        <p:spPr>
          <a:xfrm>
            <a:off x="2339975" y="1773238"/>
            <a:ext cx="4032250" cy="3084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endParaRPr lang="en-GB" altLang="x-none" sz="28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=	   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√16 √3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  √9 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   √25 √3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   √9 √3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Text Box 5"/>
          <p:cNvSpPr txBox="1"/>
          <p:nvPr/>
        </p:nvSpPr>
        <p:spPr>
          <a:xfrm>
            <a:off x="4572000" y="1773238"/>
            <a:ext cx="4032250" cy="3084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71475" indent="-371475">
              <a:spcBef>
                <a:spcPct val="50000"/>
              </a:spcBef>
            </a:pPr>
            <a:endParaRPr lang="en-GB" altLang="x-none" sz="2800" dirty="0">
              <a:latin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</a:rPr>
              <a:t>=	   </a:t>
            </a: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4√3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  3√2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   5√3</a:t>
            </a:r>
            <a:endParaRPr lang="en-GB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71475">
              <a:spcBef>
                <a:spcPct val="50000"/>
              </a:spcBef>
            </a:pPr>
            <a:r>
              <a:rPr lang="en-GB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=	    3√3</a:t>
            </a:r>
            <a:endParaRPr lang="en-GB" altLang="x-none" sz="2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charRg st="1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>
                                            <p:txEl>
                                              <p:charRg st="1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>
                                            <p:txEl>
                                              <p:charRg st="1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charRg st="13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9">
                                            <p:txEl>
                                              <p:charRg st="13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9">
                                            <p:txEl>
                                              <p:charRg st="13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charRg st="24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>
                                            <p:txEl>
                                              <p:charRg st="24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>
                                            <p:txEl>
                                              <p:charRg st="24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9">
                                            <p:txEl>
                                              <p:charRg st="3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charRg st="1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charRg st="1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1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charRg st="1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charRg st="1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/>
      <p:bldP spid="8" grpId="0" build="p"/>
    </p:bldLst>
  </p:timing>
</p:sld>
</file>

<file path=ppt/theme/theme1.xml><?xml version="1.0" encoding="utf-8"?>
<a:theme xmlns:a="http://schemas.openxmlformats.org/drawingml/2006/main" name="Maths Template 1">
  <a:themeElements>
    <a:clrScheme name="Maths Template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hs Template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Maths Template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 Template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 Template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 Template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 Template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s Template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 Template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 Template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 Template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 Template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 Template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s Template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Maths Template 1</Template>
  <TotalTime>0</TotalTime>
  <Words>4010</Words>
  <Application>WPS Presentation</Application>
  <PresentationFormat>On-screen Show (4:3)</PresentationFormat>
  <Paragraphs>282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72</vt:i4>
      </vt:variant>
      <vt:variant>
        <vt:lpstr>幻灯片标题</vt:lpstr>
      </vt:variant>
      <vt:variant>
        <vt:i4>18</vt:i4>
      </vt:variant>
    </vt:vector>
  </HeadingPairs>
  <TitlesOfParts>
    <vt:vector size="99" baseType="lpstr">
      <vt:lpstr>Arial</vt:lpstr>
      <vt:lpstr>SimSun</vt:lpstr>
      <vt:lpstr>Wingdings</vt:lpstr>
      <vt:lpstr>Calibri</vt:lpstr>
      <vt:lpstr>Symbol</vt:lpstr>
      <vt:lpstr>微软雅黑</vt:lpstr>
      <vt:lpstr>Monospace</vt:lpstr>
      <vt:lpstr>Arial Unicode MS</vt:lpstr>
      <vt:lpstr>Maths Template 1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 Worrall</dc:creator>
  <cp:lastModifiedBy>mathssite.com</cp:lastModifiedBy>
  <cp:revision>17</cp:revision>
  <dcterms:created xsi:type="dcterms:W3CDTF">2019-04-16T17:21:42Z</dcterms:created>
  <dcterms:modified xsi:type="dcterms:W3CDTF">2019-04-16T17:21:42Z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