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2" r:id="rId3"/>
    <p:sldId id="256" r:id="rId4"/>
    <p:sldId id="263" r:id="rId5"/>
    <p:sldId id="258" r:id="rId6"/>
    <p:sldId id="264" r:id="rId7"/>
    <p:sldId id="259" r:id="rId8"/>
    <p:sldId id="261" r:id="rId9"/>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snapToGrid="0">
      <p:cViewPr varScale="1">
        <p:scale>
          <a:sx n="87" d="100"/>
          <a:sy n="87" d="100"/>
        </p:scale>
        <p:origin x="-3114" y="-90"/>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708268-DADB-4234-9081-6E946F66C53B}" type="datetimeFigureOut">
              <a:rPr lang="en-GB" smtClean="0"/>
              <a:pPr/>
              <a:t>03/03/2014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75712FD-43FC-4600-9017-DEA36A70A09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1708268-DADB-4234-9081-6E946F66C53B}" type="datetimeFigureOut">
              <a:rPr lang="en-GB" smtClean="0"/>
              <a:pPr/>
              <a:t>03/03/2014</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175712FD-43FC-4600-9017-DEA36A70A09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3.jpeg"/><Relationship Id="rId2" Type="http://schemas.openxmlformats.org/officeDocument/2006/relationships/image" Target="../media/image7.jpeg"/><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6.pn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447473" y="322337"/>
            <a:ext cx="5914419" cy="1393880"/>
            <a:chOff x="525293" y="322337"/>
            <a:chExt cx="5914419" cy="1393880"/>
          </a:xfrm>
        </p:grpSpPr>
        <p:sp>
          <p:nvSpPr>
            <p:cNvPr id="5" name="Rounded Rectangle 4"/>
            <p:cNvSpPr/>
            <p:nvPr/>
          </p:nvSpPr>
          <p:spPr>
            <a:xfrm>
              <a:off x="525293" y="324062"/>
              <a:ext cx="5914419" cy="139215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rot="21113756">
              <a:off x="1324482" y="322337"/>
              <a:ext cx="4390817" cy="1323439"/>
            </a:xfrm>
            <a:prstGeom prst="rect">
              <a:avLst/>
            </a:prstGeom>
            <a:noFill/>
          </p:spPr>
          <p:txBody>
            <a:bodyPr wrap="square" rtlCol="0">
              <a:spAutoFit/>
            </a:bodyPr>
            <a:lstStyle/>
            <a:p>
              <a:pPr algn="ctr"/>
              <a:r>
                <a:rPr lang="en-GB" sz="8000" b="1" dirty="0" smtClean="0">
                  <a:solidFill>
                    <a:schemeClr val="bg1"/>
                  </a:solidFill>
                </a:rPr>
                <a:t>Smuggle</a:t>
              </a:r>
              <a:endParaRPr lang="en-GB" sz="8000" b="1" dirty="0">
                <a:solidFill>
                  <a:schemeClr val="bg1"/>
                </a:solidFill>
              </a:endParaRPr>
            </a:p>
          </p:txBody>
        </p:sp>
      </p:grpSp>
      <p:sp>
        <p:nvSpPr>
          <p:cNvPr id="9" name="TextBox 8"/>
          <p:cNvSpPr txBox="1"/>
          <p:nvPr/>
        </p:nvSpPr>
        <p:spPr>
          <a:xfrm>
            <a:off x="291830" y="2054130"/>
            <a:ext cx="6264613" cy="6555641"/>
          </a:xfrm>
          <a:prstGeom prst="rect">
            <a:avLst/>
          </a:prstGeom>
          <a:noFill/>
        </p:spPr>
        <p:txBody>
          <a:bodyPr wrap="square" rtlCol="0">
            <a:spAutoFit/>
          </a:bodyPr>
          <a:lstStyle/>
          <a:p>
            <a:pPr>
              <a:buFont typeface="Arial" pitchFamily="34" charset="0"/>
              <a:buChar char="•"/>
            </a:pPr>
            <a:r>
              <a:rPr lang="en-GB" sz="2000" dirty="0" smtClean="0"/>
              <a:t>Get into groups of 4</a:t>
            </a:r>
          </a:p>
          <a:p>
            <a:pPr>
              <a:buFont typeface="Arial" pitchFamily="34" charset="0"/>
              <a:buChar char="•"/>
            </a:pPr>
            <a:r>
              <a:rPr lang="en-GB" sz="2000" dirty="0" smtClean="0"/>
              <a:t>Each player starts with £5000</a:t>
            </a:r>
          </a:p>
          <a:p>
            <a:pPr>
              <a:buFont typeface="Arial" pitchFamily="34" charset="0"/>
              <a:buChar char="•"/>
            </a:pPr>
            <a:r>
              <a:rPr lang="en-GB" sz="2000" dirty="0" smtClean="0"/>
              <a:t>Take it in turns to be the Customs Officer for one round (until all cards have been played)</a:t>
            </a:r>
          </a:p>
          <a:p>
            <a:pPr>
              <a:buFont typeface="Arial" pitchFamily="34" charset="0"/>
              <a:buChar char="•"/>
            </a:pPr>
            <a:r>
              <a:rPr lang="en-GB" sz="2000" dirty="0" smtClean="0"/>
              <a:t>The aim is to end up with the most money</a:t>
            </a:r>
          </a:p>
          <a:p>
            <a:pPr>
              <a:buFont typeface="Arial" pitchFamily="34" charset="0"/>
              <a:buChar char="•"/>
            </a:pPr>
            <a:r>
              <a:rPr lang="en-GB" sz="2000" dirty="0" smtClean="0"/>
              <a:t>The first player takes the top 4 cards, rolls the dice and then declares their goods.</a:t>
            </a:r>
          </a:p>
          <a:p>
            <a:pPr>
              <a:buFont typeface="Arial" pitchFamily="34" charset="0"/>
              <a:buChar char="•"/>
            </a:pPr>
            <a:r>
              <a:rPr lang="en-GB" sz="2000" dirty="0" smtClean="0"/>
              <a:t>Players pay the Customs Officer a duty on their declaration, based on the dice roll as below:</a:t>
            </a:r>
          </a:p>
          <a:p>
            <a:r>
              <a:rPr lang="en-GB" sz="2000" dirty="0" smtClean="0"/>
              <a:t>1=5%, 2=10%, 3=15%, 4=20%, 5=25%, 6=30%</a:t>
            </a:r>
          </a:p>
          <a:p>
            <a:pPr>
              <a:buFont typeface="Arial" pitchFamily="34" charset="0"/>
              <a:buChar char="•"/>
            </a:pPr>
            <a:r>
              <a:rPr lang="en-GB" sz="2000" dirty="0" smtClean="0"/>
              <a:t>If the Customs Officer believes the player, they take the duty and the cards are passed on to the next player. If the Customs Officer doesn’t believe the player they can challenge by saying ‘smuggle’, The player then reveals their cards. If they were lying they are fined £200 on top of the actual duty. If they were telling the truth they pay no duty at all and receive a £200 payoff for slander.</a:t>
            </a:r>
          </a:p>
          <a:p>
            <a:pPr>
              <a:buFont typeface="Arial" pitchFamily="34" charset="0"/>
              <a:buChar char="•"/>
            </a:pPr>
            <a:r>
              <a:rPr lang="en-GB" sz="2000" dirty="0" smtClean="0"/>
              <a:t>If the previous player was challenged, the next player takes 4 new cards from the deck. If not, they discard one card of their choice and take 1 from the deck.</a:t>
            </a:r>
          </a:p>
          <a:p>
            <a:pPr>
              <a:buFont typeface="Arial" pitchFamily="34" charset="0"/>
              <a:buChar char="•"/>
            </a:pP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p:cNvGrpSpPr/>
          <p:nvPr/>
        </p:nvGrpSpPr>
        <p:grpSpPr>
          <a:xfrm rot="5400000">
            <a:off x="-138486" y="426340"/>
            <a:ext cx="2637906" cy="2016224"/>
            <a:chOff x="180524" y="176672"/>
            <a:chExt cx="2637906" cy="2016224"/>
          </a:xfrm>
        </p:grpSpPr>
        <p:sp>
          <p:nvSpPr>
            <p:cNvPr id="5" name="Rounded Rectangle 4"/>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8" name="Group 7"/>
          <p:cNvGrpSpPr/>
          <p:nvPr/>
        </p:nvGrpSpPr>
        <p:grpSpPr>
          <a:xfrm rot="5400000">
            <a:off x="2104813" y="426340"/>
            <a:ext cx="2637906" cy="2016224"/>
            <a:chOff x="180524" y="176672"/>
            <a:chExt cx="2637906" cy="2016224"/>
          </a:xfrm>
        </p:grpSpPr>
        <p:sp>
          <p:nvSpPr>
            <p:cNvPr id="9" name="Rounded Rectangle 8"/>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26" name="Group 25"/>
          <p:cNvGrpSpPr/>
          <p:nvPr/>
        </p:nvGrpSpPr>
        <p:grpSpPr>
          <a:xfrm rot="5400000">
            <a:off x="4348112" y="426340"/>
            <a:ext cx="2637906" cy="2016224"/>
            <a:chOff x="180524" y="176672"/>
            <a:chExt cx="2637906" cy="2016224"/>
          </a:xfrm>
        </p:grpSpPr>
        <p:sp>
          <p:nvSpPr>
            <p:cNvPr id="27" name="Rounded Rectangle 26"/>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29" name="Group 28"/>
          <p:cNvGrpSpPr/>
          <p:nvPr/>
        </p:nvGrpSpPr>
        <p:grpSpPr>
          <a:xfrm rot="5400000">
            <a:off x="-133076" y="3477587"/>
            <a:ext cx="2637906" cy="2016224"/>
            <a:chOff x="180524" y="176672"/>
            <a:chExt cx="2637906" cy="2016224"/>
          </a:xfrm>
        </p:grpSpPr>
        <p:sp>
          <p:nvSpPr>
            <p:cNvPr id="30" name="Rounded Rectangle 29"/>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32" name="Group 31"/>
          <p:cNvGrpSpPr/>
          <p:nvPr/>
        </p:nvGrpSpPr>
        <p:grpSpPr>
          <a:xfrm rot="5400000">
            <a:off x="2110223" y="3477587"/>
            <a:ext cx="2637906" cy="2016224"/>
            <a:chOff x="180524" y="176672"/>
            <a:chExt cx="2637906" cy="2016224"/>
          </a:xfrm>
        </p:grpSpPr>
        <p:sp>
          <p:nvSpPr>
            <p:cNvPr id="33" name="Rounded Rectangle 32"/>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35" name="Group 34"/>
          <p:cNvGrpSpPr/>
          <p:nvPr/>
        </p:nvGrpSpPr>
        <p:grpSpPr>
          <a:xfrm rot="5400000">
            <a:off x="4353522" y="3477587"/>
            <a:ext cx="2637906" cy="2016224"/>
            <a:chOff x="180524" y="176672"/>
            <a:chExt cx="2637906" cy="2016224"/>
          </a:xfrm>
        </p:grpSpPr>
        <p:sp>
          <p:nvSpPr>
            <p:cNvPr id="36" name="Rounded Rectangle 35"/>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38" name="Group 37"/>
          <p:cNvGrpSpPr/>
          <p:nvPr/>
        </p:nvGrpSpPr>
        <p:grpSpPr>
          <a:xfrm rot="5400000">
            <a:off x="-133076" y="6525110"/>
            <a:ext cx="2637906" cy="2016224"/>
            <a:chOff x="180524" y="176672"/>
            <a:chExt cx="2637906" cy="2016224"/>
          </a:xfrm>
        </p:grpSpPr>
        <p:sp>
          <p:nvSpPr>
            <p:cNvPr id="39" name="Rounded Rectangle 38"/>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41" name="Group 40"/>
          <p:cNvGrpSpPr/>
          <p:nvPr/>
        </p:nvGrpSpPr>
        <p:grpSpPr>
          <a:xfrm rot="5400000">
            <a:off x="2110223" y="6525110"/>
            <a:ext cx="2637906" cy="2016224"/>
            <a:chOff x="180524" y="176672"/>
            <a:chExt cx="2637906" cy="2016224"/>
          </a:xfrm>
        </p:grpSpPr>
        <p:sp>
          <p:nvSpPr>
            <p:cNvPr id="42" name="Rounded Rectangle 41"/>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44" name="Group 43"/>
          <p:cNvGrpSpPr/>
          <p:nvPr/>
        </p:nvGrpSpPr>
        <p:grpSpPr>
          <a:xfrm rot="5400000">
            <a:off x="4353522" y="6525110"/>
            <a:ext cx="2637906" cy="2016224"/>
            <a:chOff x="180524" y="176672"/>
            <a:chExt cx="2637906" cy="2016224"/>
          </a:xfrm>
        </p:grpSpPr>
        <p:sp>
          <p:nvSpPr>
            <p:cNvPr id="45" name="Rounded Rectangle 44"/>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41"/>
          <p:cNvGrpSpPr/>
          <p:nvPr/>
        </p:nvGrpSpPr>
        <p:grpSpPr>
          <a:xfrm>
            <a:off x="4661526" y="6304077"/>
            <a:ext cx="2016224" cy="2577773"/>
            <a:chOff x="275771" y="219361"/>
            <a:chExt cx="2016224" cy="2577772"/>
          </a:xfrm>
        </p:grpSpPr>
        <p:sp>
          <p:nvSpPr>
            <p:cNvPr id="43" name="Rounded Rectangle 42"/>
            <p:cNvSpPr/>
            <p:nvPr/>
          </p:nvSpPr>
          <p:spPr>
            <a:xfrm>
              <a:off x="275771"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4" name="Picture 2" descr="http://rjtoursonline.com/wp-content/uploads/2013/01/luggage-stack.jpg"/>
            <p:cNvPicPr>
              <a:picLocks noChangeArrowheads="1"/>
            </p:cNvPicPr>
            <p:nvPr/>
          </p:nvPicPr>
          <p:blipFill>
            <a:blip r:embed="rId2" cstate="print"/>
            <a:srcRect/>
            <a:stretch>
              <a:fillRect/>
            </a:stretch>
          </p:blipFill>
          <p:spPr bwMode="auto">
            <a:xfrm>
              <a:off x="383883" y="606883"/>
              <a:ext cx="1800000" cy="1800000"/>
            </a:xfrm>
            <a:prstGeom prst="rect">
              <a:avLst/>
            </a:prstGeom>
            <a:noFill/>
          </p:spPr>
        </p:pic>
        <p:sp>
          <p:nvSpPr>
            <p:cNvPr id="45" name="TextBox 44"/>
            <p:cNvSpPr txBox="1"/>
            <p:nvPr/>
          </p:nvSpPr>
          <p:spPr>
            <a:xfrm>
              <a:off x="759638" y="219361"/>
              <a:ext cx="1048492" cy="400110"/>
            </a:xfrm>
            <a:prstGeom prst="rect">
              <a:avLst/>
            </a:prstGeom>
            <a:noFill/>
          </p:spPr>
          <p:txBody>
            <a:bodyPr wrap="none" rtlCol="0">
              <a:spAutoFit/>
            </a:bodyPr>
            <a:lstStyle/>
            <a:p>
              <a:r>
                <a:rPr lang="en-GB" sz="2000" b="1" dirty="0" smtClean="0">
                  <a:solidFill>
                    <a:schemeClr val="bg1"/>
                  </a:solidFill>
                </a:rPr>
                <a:t>Luggage</a:t>
              </a:r>
              <a:endParaRPr lang="en-GB" sz="2000" b="1" dirty="0">
                <a:solidFill>
                  <a:schemeClr val="bg1"/>
                </a:solidFill>
              </a:endParaRPr>
            </a:p>
          </p:txBody>
        </p:sp>
        <p:sp>
          <p:nvSpPr>
            <p:cNvPr id="46" name="TextBox 45"/>
            <p:cNvSpPr txBox="1"/>
            <p:nvPr/>
          </p:nvSpPr>
          <p:spPr>
            <a:xfrm>
              <a:off x="917276" y="2397023"/>
              <a:ext cx="733214" cy="400110"/>
            </a:xfrm>
            <a:prstGeom prst="rect">
              <a:avLst/>
            </a:prstGeom>
            <a:noFill/>
          </p:spPr>
          <p:txBody>
            <a:bodyPr wrap="none" rtlCol="0">
              <a:spAutoFit/>
            </a:bodyPr>
            <a:lstStyle/>
            <a:p>
              <a:r>
                <a:rPr lang="en-GB" sz="2000" b="1" dirty="0" smtClean="0">
                  <a:solidFill>
                    <a:schemeClr val="bg1"/>
                  </a:solidFill>
                </a:rPr>
                <a:t>Free!</a:t>
              </a:r>
              <a:endParaRPr lang="en-GB" sz="2000" b="1" dirty="0">
                <a:solidFill>
                  <a:schemeClr val="bg1"/>
                </a:solidFill>
              </a:endParaRPr>
            </a:p>
          </p:txBody>
        </p:sp>
      </p:grpSp>
      <p:grpSp>
        <p:nvGrpSpPr>
          <p:cNvPr id="47" name="Group 46"/>
          <p:cNvGrpSpPr/>
          <p:nvPr/>
        </p:nvGrpSpPr>
        <p:grpSpPr>
          <a:xfrm>
            <a:off x="4661526" y="3259041"/>
            <a:ext cx="2016224" cy="2577773"/>
            <a:chOff x="275771" y="219361"/>
            <a:chExt cx="2016224" cy="2577772"/>
          </a:xfrm>
        </p:grpSpPr>
        <p:sp>
          <p:nvSpPr>
            <p:cNvPr id="48" name="Rounded Rectangle 47"/>
            <p:cNvSpPr/>
            <p:nvPr/>
          </p:nvSpPr>
          <p:spPr>
            <a:xfrm>
              <a:off x="275771"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9" name="Picture 2" descr="http://rjtoursonline.com/wp-content/uploads/2013/01/luggage-stack.jpg"/>
            <p:cNvPicPr>
              <a:picLocks noChangeArrowheads="1"/>
            </p:cNvPicPr>
            <p:nvPr/>
          </p:nvPicPr>
          <p:blipFill>
            <a:blip r:embed="rId2" cstate="print"/>
            <a:srcRect/>
            <a:stretch>
              <a:fillRect/>
            </a:stretch>
          </p:blipFill>
          <p:spPr bwMode="auto">
            <a:xfrm>
              <a:off x="383883" y="606883"/>
              <a:ext cx="1800000" cy="1800000"/>
            </a:xfrm>
            <a:prstGeom prst="rect">
              <a:avLst/>
            </a:prstGeom>
            <a:noFill/>
          </p:spPr>
        </p:pic>
        <p:sp>
          <p:nvSpPr>
            <p:cNvPr id="50" name="TextBox 49"/>
            <p:cNvSpPr txBox="1"/>
            <p:nvPr/>
          </p:nvSpPr>
          <p:spPr>
            <a:xfrm>
              <a:off x="759638" y="219361"/>
              <a:ext cx="1048492" cy="400110"/>
            </a:xfrm>
            <a:prstGeom prst="rect">
              <a:avLst/>
            </a:prstGeom>
            <a:noFill/>
          </p:spPr>
          <p:txBody>
            <a:bodyPr wrap="none" rtlCol="0">
              <a:spAutoFit/>
            </a:bodyPr>
            <a:lstStyle/>
            <a:p>
              <a:r>
                <a:rPr lang="en-GB" sz="2000" b="1" dirty="0" smtClean="0">
                  <a:solidFill>
                    <a:schemeClr val="bg1"/>
                  </a:solidFill>
                </a:rPr>
                <a:t>Luggage</a:t>
              </a:r>
              <a:endParaRPr lang="en-GB" sz="2000" b="1" dirty="0">
                <a:solidFill>
                  <a:schemeClr val="bg1"/>
                </a:solidFill>
              </a:endParaRPr>
            </a:p>
          </p:txBody>
        </p:sp>
        <p:sp>
          <p:nvSpPr>
            <p:cNvPr id="51" name="TextBox 50"/>
            <p:cNvSpPr txBox="1"/>
            <p:nvPr/>
          </p:nvSpPr>
          <p:spPr>
            <a:xfrm>
              <a:off x="917276" y="2397023"/>
              <a:ext cx="733214" cy="400110"/>
            </a:xfrm>
            <a:prstGeom prst="rect">
              <a:avLst/>
            </a:prstGeom>
            <a:noFill/>
          </p:spPr>
          <p:txBody>
            <a:bodyPr wrap="none" rtlCol="0">
              <a:spAutoFit/>
            </a:bodyPr>
            <a:lstStyle/>
            <a:p>
              <a:r>
                <a:rPr lang="en-GB" sz="2000" b="1" dirty="0" smtClean="0">
                  <a:solidFill>
                    <a:schemeClr val="bg1"/>
                  </a:solidFill>
                </a:rPr>
                <a:t>Free!</a:t>
              </a:r>
              <a:endParaRPr lang="en-GB" sz="2000" b="1" dirty="0">
                <a:solidFill>
                  <a:schemeClr val="bg1"/>
                </a:solidFill>
              </a:endParaRPr>
            </a:p>
          </p:txBody>
        </p:sp>
      </p:grpSp>
      <p:grpSp>
        <p:nvGrpSpPr>
          <p:cNvPr id="52" name="Group 51"/>
          <p:cNvGrpSpPr/>
          <p:nvPr/>
        </p:nvGrpSpPr>
        <p:grpSpPr>
          <a:xfrm>
            <a:off x="4661526" y="215698"/>
            <a:ext cx="2016224" cy="2577773"/>
            <a:chOff x="275771" y="219361"/>
            <a:chExt cx="2016224" cy="2577772"/>
          </a:xfrm>
        </p:grpSpPr>
        <p:sp>
          <p:nvSpPr>
            <p:cNvPr id="53" name="Rounded Rectangle 52"/>
            <p:cNvSpPr/>
            <p:nvPr/>
          </p:nvSpPr>
          <p:spPr>
            <a:xfrm>
              <a:off x="275771"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4" name="Picture 2" descr="http://rjtoursonline.com/wp-content/uploads/2013/01/luggage-stack.jpg"/>
            <p:cNvPicPr>
              <a:picLocks noChangeArrowheads="1"/>
            </p:cNvPicPr>
            <p:nvPr/>
          </p:nvPicPr>
          <p:blipFill>
            <a:blip r:embed="rId2" cstate="print"/>
            <a:srcRect/>
            <a:stretch>
              <a:fillRect/>
            </a:stretch>
          </p:blipFill>
          <p:spPr bwMode="auto">
            <a:xfrm>
              <a:off x="383883" y="606883"/>
              <a:ext cx="1800000" cy="1800000"/>
            </a:xfrm>
            <a:prstGeom prst="rect">
              <a:avLst/>
            </a:prstGeom>
            <a:noFill/>
          </p:spPr>
        </p:pic>
        <p:sp>
          <p:nvSpPr>
            <p:cNvPr id="55" name="TextBox 54"/>
            <p:cNvSpPr txBox="1"/>
            <p:nvPr/>
          </p:nvSpPr>
          <p:spPr>
            <a:xfrm>
              <a:off x="759638" y="219361"/>
              <a:ext cx="1048492" cy="400110"/>
            </a:xfrm>
            <a:prstGeom prst="rect">
              <a:avLst/>
            </a:prstGeom>
            <a:noFill/>
          </p:spPr>
          <p:txBody>
            <a:bodyPr wrap="none" rtlCol="0">
              <a:spAutoFit/>
            </a:bodyPr>
            <a:lstStyle/>
            <a:p>
              <a:r>
                <a:rPr lang="en-GB" sz="2000" b="1" dirty="0" smtClean="0">
                  <a:solidFill>
                    <a:schemeClr val="bg1"/>
                  </a:solidFill>
                </a:rPr>
                <a:t>Luggage</a:t>
              </a:r>
              <a:endParaRPr lang="en-GB" sz="2000" b="1" dirty="0">
                <a:solidFill>
                  <a:schemeClr val="bg1"/>
                </a:solidFill>
              </a:endParaRPr>
            </a:p>
          </p:txBody>
        </p:sp>
        <p:sp>
          <p:nvSpPr>
            <p:cNvPr id="56" name="TextBox 55"/>
            <p:cNvSpPr txBox="1"/>
            <p:nvPr/>
          </p:nvSpPr>
          <p:spPr>
            <a:xfrm>
              <a:off x="917276" y="2397023"/>
              <a:ext cx="733214" cy="400110"/>
            </a:xfrm>
            <a:prstGeom prst="rect">
              <a:avLst/>
            </a:prstGeom>
            <a:noFill/>
          </p:spPr>
          <p:txBody>
            <a:bodyPr wrap="none" rtlCol="0">
              <a:spAutoFit/>
            </a:bodyPr>
            <a:lstStyle/>
            <a:p>
              <a:r>
                <a:rPr lang="en-GB" sz="2000" b="1" dirty="0" smtClean="0">
                  <a:solidFill>
                    <a:schemeClr val="bg1"/>
                  </a:solidFill>
                </a:rPr>
                <a:t>Free!</a:t>
              </a:r>
              <a:endParaRPr lang="en-GB" sz="2000" b="1" dirty="0">
                <a:solidFill>
                  <a:schemeClr val="bg1"/>
                </a:solidFill>
              </a:endParaRPr>
            </a:p>
          </p:txBody>
        </p:sp>
      </p:grpSp>
      <p:grpSp>
        <p:nvGrpSpPr>
          <p:cNvPr id="62" name="Group 61"/>
          <p:cNvGrpSpPr/>
          <p:nvPr/>
        </p:nvGrpSpPr>
        <p:grpSpPr>
          <a:xfrm>
            <a:off x="2419329" y="6304077"/>
            <a:ext cx="2016224" cy="2577773"/>
            <a:chOff x="275771" y="219361"/>
            <a:chExt cx="2016224" cy="2577772"/>
          </a:xfrm>
        </p:grpSpPr>
        <p:sp>
          <p:nvSpPr>
            <p:cNvPr id="63" name="Rounded Rectangle 62"/>
            <p:cNvSpPr/>
            <p:nvPr/>
          </p:nvSpPr>
          <p:spPr>
            <a:xfrm>
              <a:off x="275771"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 name="Picture 2" descr="http://rjtoursonline.com/wp-content/uploads/2013/01/luggage-stack.jpg"/>
            <p:cNvPicPr>
              <a:picLocks noChangeArrowheads="1"/>
            </p:cNvPicPr>
            <p:nvPr/>
          </p:nvPicPr>
          <p:blipFill>
            <a:blip r:embed="rId2" cstate="print"/>
            <a:srcRect/>
            <a:stretch>
              <a:fillRect/>
            </a:stretch>
          </p:blipFill>
          <p:spPr bwMode="auto">
            <a:xfrm>
              <a:off x="383883" y="606883"/>
              <a:ext cx="1800000" cy="1800000"/>
            </a:xfrm>
            <a:prstGeom prst="rect">
              <a:avLst/>
            </a:prstGeom>
            <a:noFill/>
          </p:spPr>
        </p:pic>
        <p:sp>
          <p:nvSpPr>
            <p:cNvPr id="65" name="TextBox 64"/>
            <p:cNvSpPr txBox="1"/>
            <p:nvPr/>
          </p:nvSpPr>
          <p:spPr>
            <a:xfrm>
              <a:off x="759638" y="219361"/>
              <a:ext cx="1048492" cy="400110"/>
            </a:xfrm>
            <a:prstGeom prst="rect">
              <a:avLst/>
            </a:prstGeom>
            <a:noFill/>
          </p:spPr>
          <p:txBody>
            <a:bodyPr wrap="none" rtlCol="0">
              <a:spAutoFit/>
            </a:bodyPr>
            <a:lstStyle/>
            <a:p>
              <a:r>
                <a:rPr lang="en-GB" sz="2000" b="1" dirty="0" smtClean="0">
                  <a:solidFill>
                    <a:schemeClr val="bg1"/>
                  </a:solidFill>
                </a:rPr>
                <a:t>Luggage</a:t>
              </a:r>
              <a:endParaRPr lang="en-GB" sz="2000" b="1" dirty="0">
                <a:solidFill>
                  <a:schemeClr val="bg1"/>
                </a:solidFill>
              </a:endParaRPr>
            </a:p>
          </p:txBody>
        </p:sp>
        <p:sp>
          <p:nvSpPr>
            <p:cNvPr id="66" name="TextBox 65"/>
            <p:cNvSpPr txBox="1"/>
            <p:nvPr/>
          </p:nvSpPr>
          <p:spPr>
            <a:xfrm>
              <a:off x="917276" y="2397023"/>
              <a:ext cx="733214" cy="400110"/>
            </a:xfrm>
            <a:prstGeom prst="rect">
              <a:avLst/>
            </a:prstGeom>
            <a:noFill/>
          </p:spPr>
          <p:txBody>
            <a:bodyPr wrap="none" rtlCol="0">
              <a:spAutoFit/>
            </a:bodyPr>
            <a:lstStyle/>
            <a:p>
              <a:r>
                <a:rPr lang="en-GB" sz="2000" b="1" dirty="0" smtClean="0">
                  <a:solidFill>
                    <a:schemeClr val="bg1"/>
                  </a:solidFill>
                </a:rPr>
                <a:t>Free!</a:t>
              </a:r>
              <a:endParaRPr lang="en-GB" sz="2000" b="1" dirty="0">
                <a:solidFill>
                  <a:schemeClr val="bg1"/>
                </a:solidFill>
              </a:endParaRPr>
            </a:p>
          </p:txBody>
        </p:sp>
      </p:grpSp>
      <p:grpSp>
        <p:nvGrpSpPr>
          <p:cNvPr id="67" name="Group 66"/>
          <p:cNvGrpSpPr/>
          <p:nvPr/>
        </p:nvGrpSpPr>
        <p:grpSpPr>
          <a:xfrm>
            <a:off x="2419329" y="3259041"/>
            <a:ext cx="2016224" cy="2577773"/>
            <a:chOff x="275771" y="219361"/>
            <a:chExt cx="2016224" cy="2577772"/>
          </a:xfrm>
        </p:grpSpPr>
        <p:sp>
          <p:nvSpPr>
            <p:cNvPr id="68" name="Rounded Rectangle 67"/>
            <p:cNvSpPr/>
            <p:nvPr/>
          </p:nvSpPr>
          <p:spPr>
            <a:xfrm>
              <a:off x="275771"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9" name="Picture 2" descr="http://rjtoursonline.com/wp-content/uploads/2013/01/luggage-stack.jpg"/>
            <p:cNvPicPr>
              <a:picLocks noChangeArrowheads="1"/>
            </p:cNvPicPr>
            <p:nvPr/>
          </p:nvPicPr>
          <p:blipFill>
            <a:blip r:embed="rId2" cstate="print"/>
            <a:srcRect/>
            <a:stretch>
              <a:fillRect/>
            </a:stretch>
          </p:blipFill>
          <p:spPr bwMode="auto">
            <a:xfrm>
              <a:off x="383883" y="606883"/>
              <a:ext cx="1800000" cy="1800000"/>
            </a:xfrm>
            <a:prstGeom prst="rect">
              <a:avLst/>
            </a:prstGeom>
            <a:noFill/>
          </p:spPr>
        </p:pic>
        <p:sp>
          <p:nvSpPr>
            <p:cNvPr id="70" name="TextBox 69"/>
            <p:cNvSpPr txBox="1"/>
            <p:nvPr/>
          </p:nvSpPr>
          <p:spPr>
            <a:xfrm>
              <a:off x="759638" y="219361"/>
              <a:ext cx="1048492" cy="400110"/>
            </a:xfrm>
            <a:prstGeom prst="rect">
              <a:avLst/>
            </a:prstGeom>
            <a:noFill/>
          </p:spPr>
          <p:txBody>
            <a:bodyPr wrap="none" rtlCol="0">
              <a:spAutoFit/>
            </a:bodyPr>
            <a:lstStyle/>
            <a:p>
              <a:r>
                <a:rPr lang="en-GB" sz="2000" b="1" dirty="0" smtClean="0">
                  <a:solidFill>
                    <a:schemeClr val="bg1"/>
                  </a:solidFill>
                </a:rPr>
                <a:t>Luggage</a:t>
              </a:r>
              <a:endParaRPr lang="en-GB" sz="2000" b="1" dirty="0">
                <a:solidFill>
                  <a:schemeClr val="bg1"/>
                </a:solidFill>
              </a:endParaRPr>
            </a:p>
          </p:txBody>
        </p:sp>
        <p:sp>
          <p:nvSpPr>
            <p:cNvPr id="71" name="TextBox 70"/>
            <p:cNvSpPr txBox="1"/>
            <p:nvPr/>
          </p:nvSpPr>
          <p:spPr>
            <a:xfrm>
              <a:off x="917276" y="2397023"/>
              <a:ext cx="733214" cy="400110"/>
            </a:xfrm>
            <a:prstGeom prst="rect">
              <a:avLst/>
            </a:prstGeom>
            <a:noFill/>
          </p:spPr>
          <p:txBody>
            <a:bodyPr wrap="none" rtlCol="0">
              <a:spAutoFit/>
            </a:bodyPr>
            <a:lstStyle/>
            <a:p>
              <a:r>
                <a:rPr lang="en-GB" sz="2000" b="1" dirty="0" smtClean="0">
                  <a:solidFill>
                    <a:schemeClr val="bg1"/>
                  </a:solidFill>
                </a:rPr>
                <a:t>Free!</a:t>
              </a:r>
              <a:endParaRPr lang="en-GB" sz="2000" b="1" dirty="0">
                <a:solidFill>
                  <a:schemeClr val="bg1"/>
                </a:solidFill>
              </a:endParaRPr>
            </a:p>
          </p:txBody>
        </p:sp>
      </p:grpSp>
      <p:grpSp>
        <p:nvGrpSpPr>
          <p:cNvPr id="72" name="Group 71"/>
          <p:cNvGrpSpPr/>
          <p:nvPr/>
        </p:nvGrpSpPr>
        <p:grpSpPr>
          <a:xfrm>
            <a:off x="2419329" y="215698"/>
            <a:ext cx="2016224" cy="2577773"/>
            <a:chOff x="275771" y="219361"/>
            <a:chExt cx="2016224" cy="2577772"/>
          </a:xfrm>
        </p:grpSpPr>
        <p:sp>
          <p:nvSpPr>
            <p:cNvPr id="73" name="Rounded Rectangle 72"/>
            <p:cNvSpPr/>
            <p:nvPr/>
          </p:nvSpPr>
          <p:spPr>
            <a:xfrm>
              <a:off x="275771"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4" name="Picture 2" descr="http://rjtoursonline.com/wp-content/uploads/2013/01/luggage-stack.jpg"/>
            <p:cNvPicPr>
              <a:picLocks noChangeArrowheads="1"/>
            </p:cNvPicPr>
            <p:nvPr/>
          </p:nvPicPr>
          <p:blipFill>
            <a:blip r:embed="rId2" cstate="print"/>
            <a:srcRect/>
            <a:stretch>
              <a:fillRect/>
            </a:stretch>
          </p:blipFill>
          <p:spPr bwMode="auto">
            <a:xfrm>
              <a:off x="383883" y="606883"/>
              <a:ext cx="1800000" cy="1800000"/>
            </a:xfrm>
            <a:prstGeom prst="rect">
              <a:avLst/>
            </a:prstGeom>
            <a:noFill/>
          </p:spPr>
        </p:pic>
        <p:sp>
          <p:nvSpPr>
            <p:cNvPr id="75" name="TextBox 74"/>
            <p:cNvSpPr txBox="1"/>
            <p:nvPr/>
          </p:nvSpPr>
          <p:spPr>
            <a:xfrm>
              <a:off x="759638" y="219361"/>
              <a:ext cx="1048492" cy="400110"/>
            </a:xfrm>
            <a:prstGeom prst="rect">
              <a:avLst/>
            </a:prstGeom>
            <a:noFill/>
          </p:spPr>
          <p:txBody>
            <a:bodyPr wrap="none" rtlCol="0">
              <a:spAutoFit/>
            </a:bodyPr>
            <a:lstStyle/>
            <a:p>
              <a:r>
                <a:rPr lang="en-GB" sz="2000" b="1" dirty="0" smtClean="0">
                  <a:solidFill>
                    <a:schemeClr val="bg1"/>
                  </a:solidFill>
                </a:rPr>
                <a:t>Luggage</a:t>
              </a:r>
              <a:endParaRPr lang="en-GB" sz="2000" b="1" dirty="0">
                <a:solidFill>
                  <a:schemeClr val="bg1"/>
                </a:solidFill>
              </a:endParaRPr>
            </a:p>
          </p:txBody>
        </p:sp>
        <p:sp>
          <p:nvSpPr>
            <p:cNvPr id="76" name="TextBox 75"/>
            <p:cNvSpPr txBox="1"/>
            <p:nvPr/>
          </p:nvSpPr>
          <p:spPr>
            <a:xfrm>
              <a:off x="917276" y="2397023"/>
              <a:ext cx="733214" cy="400110"/>
            </a:xfrm>
            <a:prstGeom prst="rect">
              <a:avLst/>
            </a:prstGeom>
            <a:noFill/>
          </p:spPr>
          <p:txBody>
            <a:bodyPr wrap="none" rtlCol="0">
              <a:spAutoFit/>
            </a:bodyPr>
            <a:lstStyle/>
            <a:p>
              <a:r>
                <a:rPr lang="en-GB" sz="2000" b="1" dirty="0" smtClean="0">
                  <a:solidFill>
                    <a:schemeClr val="bg1"/>
                  </a:solidFill>
                </a:rPr>
                <a:t>Free!</a:t>
              </a:r>
              <a:endParaRPr lang="en-GB" sz="2000" b="1" dirty="0">
                <a:solidFill>
                  <a:schemeClr val="bg1"/>
                </a:solidFill>
              </a:endParaRPr>
            </a:p>
          </p:txBody>
        </p:sp>
      </p:grpSp>
      <p:grpSp>
        <p:nvGrpSpPr>
          <p:cNvPr id="82" name="Group 81"/>
          <p:cNvGrpSpPr/>
          <p:nvPr/>
        </p:nvGrpSpPr>
        <p:grpSpPr>
          <a:xfrm>
            <a:off x="178909" y="3259041"/>
            <a:ext cx="2016224" cy="2577773"/>
            <a:chOff x="275771" y="219361"/>
            <a:chExt cx="2016224" cy="2577772"/>
          </a:xfrm>
        </p:grpSpPr>
        <p:sp>
          <p:nvSpPr>
            <p:cNvPr id="83" name="Rounded Rectangle 82"/>
            <p:cNvSpPr/>
            <p:nvPr/>
          </p:nvSpPr>
          <p:spPr>
            <a:xfrm>
              <a:off x="275771"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4" name="Picture 2" descr="http://rjtoursonline.com/wp-content/uploads/2013/01/luggage-stack.jpg"/>
            <p:cNvPicPr>
              <a:picLocks noChangeArrowheads="1"/>
            </p:cNvPicPr>
            <p:nvPr/>
          </p:nvPicPr>
          <p:blipFill>
            <a:blip r:embed="rId2" cstate="print"/>
            <a:srcRect/>
            <a:stretch>
              <a:fillRect/>
            </a:stretch>
          </p:blipFill>
          <p:spPr bwMode="auto">
            <a:xfrm>
              <a:off x="383883" y="606883"/>
              <a:ext cx="1800000" cy="1800000"/>
            </a:xfrm>
            <a:prstGeom prst="rect">
              <a:avLst/>
            </a:prstGeom>
            <a:noFill/>
          </p:spPr>
        </p:pic>
        <p:sp>
          <p:nvSpPr>
            <p:cNvPr id="85" name="TextBox 84"/>
            <p:cNvSpPr txBox="1"/>
            <p:nvPr/>
          </p:nvSpPr>
          <p:spPr>
            <a:xfrm>
              <a:off x="759638" y="219361"/>
              <a:ext cx="1048492" cy="400110"/>
            </a:xfrm>
            <a:prstGeom prst="rect">
              <a:avLst/>
            </a:prstGeom>
            <a:noFill/>
          </p:spPr>
          <p:txBody>
            <a:bodyPr wrap="none" rtlCol="0">
              <a:spAutoFit/>
            </a:bodyPr>
            <a:lstStyle/>
            <a:p>
              <a:r>
                <a:rPr lang="en-GB" sz="2000" b="1" dirty="0" smtClean="0">
                  <a:solidFill>
                    <a:schemeClr val="bg1"/>
                  </a:solidFill>
                </a:rPr>
                <a:t>Luggage</a:t>
              </a:r>
              <a:endParaRPr lang="en-GB" sz="2000" b="1" dirty="0">
                <a:solidFill>
                  <a:schemeClr val="bg1"/>
                </a:solidFill>
              </a:endParaRPr>
            </a:p>
          </p:txBody>
        </p:sp>
        <p:sp>
          <p:nvSpPr>
            <p:cNvPr id="86" name="TextBox 85"/>
            <p:cNvSpPr txBox="1"/>
            <p:nvPr/>
          </p:nvSpPr>
          <p:spPr>
            <a:xfrm>
              <a:off x="917276" y="2397023"/>
              <a:ext cx="733214" cy="400110"/>
            </a:xfrm>
            <a:prstGeom prst="rect">
              <a:avLst/>
            </a:prstGeom>
            <a:noFill/>
          </p:spPr>
          <p:txBody>
            <a:bodyPr wrap="none" rtlCol="0">
              <a:spAutoFit/>
            </a:bodyPr>
            <a:lstStyle/>
            <a:p>
              <a:r>
                <a:rPr lang="en-GB" sz="2000" b="1" dirty="0" smtClean="0">
                  <a:solidFill>
                    <a:schemeClr val="bg1"/>
                  </a:solidFill>
                </a:rPr>
                <a:t>Free!</a:t>
              </a:r>
              <a:endParaRPr lang="en-GB" sz="2000" b="1" dirty="0">
                <a:solidFill>
                  <a:schemeClr val="bg1"/>
                </a:solidFill>
              </a:endParaRPr>
            </a:p>
          </p:txBody>
        </p:sp>
      </p:grpSp>
      <p:grpSp>
        <p:nvGrpSpPr>
          <p:cNvPr id="87" name="Group 86"/>
          <p:cNvGrpSpPr/>
          <p:nvPr/>
        </p:nvGrpSpPr>
        <p:grpSpPr>
          <a:xfrm>
            <a:off x="181485" y="215698"/>
            <a:ext cx="2016224" cy="2577773"/>
            <a:chOff x="275771" y="219361"/>
            <a:chExt cx="2016224" cy="2577772"/>
          </a:xfrm>
        </p:grpSpPr>
        <p:sp>
          <p:nvSpPr>
            <p:cNvPr id="88" name="Rounded Rectangle 87"/>
            <p:cNvSpPr/>
            <p:nvPr/>
          </p:nvSpPr>
          <p:spPr>
            <a:xfrm>
              <a:off x="275771"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9" name="Picture 2" descr="http://rjtoursonline.com/wp-content/uploads/2013/01/luggage-stack.jpg"/>
            <p:cNvPicPr>
              <a:picLocks noChangeArrowheads="1"/>
            </p:cNvPicPr>
            <p:nvPr/>
          </p:nvPicPr>
          <p:blipFill>
            <a:blip r:embed="rId2" cstate="print"/>
            <a:srcRect/>
            <a:stretch>
              <a:fillRect/>
            </a:stretch>
          </p:blipFill>
          <p:spPr bwMode="auto">
            <a:xfrm>
              <a:off x="383883" y="606883"/>
              <a:ext cx="1800000" cy="1800000"/>
            </a:xfrm>
            <a:prstGeom prst="rect">
              <a:avLst/>
            </a:prstGeom>
            <a:noFill/>
          </p:spPr>
        </p:pic>
        <p:sp>
          <p:nvSpPr>
            <p:cNvPr id="90" name="TextBox 89"/>
            <p:cNvSpPr txBox="1"/>
            <p:nvPr/>
          </p:nvSpPr>
          <p:spPr>
            <a:xfrm>
              <a:off x="759638" y="219361"/>
              <a:ext cx="1048492" cy="400110"/>
            </a:xfrm>
            <a:prstGeom prst="rect">
              <a:avLst/>
            </a:prstGeom>
            <a:noFill/>
          </p:spPr>
          <p:txBody>
            <a:bodyPr wrap="none" rtlCol="0">
              <a:spAutoFit/>
            </a:bodyPr>
            <a:lstStyle/>
            <a:p>
              <a:r>
                <a:rPr lang="en-GB" sz="2000" b="1" dirty="0" smtClean="0">
                  <a:solidFill>
                    <a:schemeClr val="bg1"/>
                  </a:solidFill>
                </a:rPr>
                <a:t>Luggage</a:t>
              </a:r>
              <a:endParaRPr lang="en-GB" sz="2000" b="1" dirty="0">
                <a:solidFill>
                  <a:schemeClr val="bg1"/>
                </a:solidFill>
              </a:endParaRPr>
            </a:p>
          </p:txBody>
        </p:sp>
        <p:sp>
          <p:nvSpPr>
            <p:cNvPr id="91" name="TextBox 90"/>
            <p:cNvSpPr txBox="1"/>
            <p:nvPr/>
          </p:nvSpPr>
          <p:spPr>
            <a:xfrm>
              <a:off x="917276" y="2397023"/>
              <a:ext cx="733214" cy="400110"/>
            </a:xfrm>
            <a:prstGeom prst="rect">
              <a:avLst/>
            </a:prstGeom>
            <a:noFill/>
          </p:spPr>
          <p:txBody>
            <a:bodyPr wrap="none" rtlCol="0">
              <a:spAutoFit/>
            </a:bodyPr>
            <a:lstStyle/>
            <a:p>
              <a:r>
                <a:rPr lang="en-GB" sz="2000" b="1" dirty="0" smtClean="0">
                  <a:solidFill>
                    <a:schemeClr val="bg1"/>
                  </a:solidFill>
                </a:rPr>
                <a:t>Free!</a:t>
              </a:r>
              <a:endParaRPr lang="en-GB" sz="2000" b="1" dirty="0">
                <a:solidFill>
                  <a:schemeClr val="bg1"/>
                </a:solidFill>
              </a:endParaRPr>
            </a:p>
          </p:txBody>
        </p:sp>
      </p:grpSp>
      <p:grpSp>
        <p:nvGrpSpPr>
          <p:cNvPr id="102" name="Group 101"/>
          <p:cNvGrpSpPr/>
          <p:nvPr/>
        </p:nvGrpSpPr>
        <p:grpSpPr>
          <a:xfrm>
            <a:off x="178909" y="6304077"/>
            <a:ext cx="2016224" cy="2577773"/>
            <a:chOff x="275771" y="219361"/>
            <a:chExt cx="2016224" cy="2577772"/>
          </a:xfrm>
        </p:grpSpPr>
        <p:sp>
          <p:nvSpPr>
            <p:cNvPr id="103" name="Rounded Rectangle 102"/>
            <p:cNvSpPr/>
            <p:nvPr/>
          </p:nvSpPr>
          <p:spPr>
            <a:xfrm>
              <a:off x="275771"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4" name="Picture 2" descr="http://rjtoursonline.com/wp-content/uploads/2013/01/luggage-stack.jpg"/>
            <p:cNvPicPr>
              <a:picLocks noChangeArrowheads="1"/>
            </p:cNvPicPr>
            <p:nvPr/>
          </p:nvPicPr>
          <p:blipFill>
            <a:blip r:embed="rId2" cstate="print"/>
            <a:srcRect/>
            <a:stretch>
              <a:fillRect/>
            </a:stretch>
          </p:blipFill>
          <p:spPr bwMode="auto">
            <a:xfrm>
              <a:off x="383883" y="606883"/>
              <a:ext cx="1800000" cy="1800000"/>
            </a:xfrm>
            <a:prstGeom prst="rect">
              <a:avLst/>
            </a:prstGeom>
            <a:noFill/>
          </p:spPr>
        </p:pic>
        <p:sp>
          <p:nvSpPr>
            <p:cNvPr id="105" name="TextBox 104"/>
            <p:cNvSpPr txBox="1"/>
            <p:nvPr/>
          </p:nvSpPr>
          <p:spPr>
            <a:xfrm>
              <a:off x="759638" y="219361"/>
              <a:ext cx="1048492" cy="400110"/>
            </a:xfrm>
            <a:prstGeom prst="rect">
              <a:avLst/>
            </a:prstGeom>
            <a:noFill/>
          </p:spPr>
          <p:txBody>
            <a:bodyPr wrap="none" rtlCol="0">
              <a:spAutoFit/>
            </a:bodyPr>
            <a:lstStyle/>
            <a:p>
              <a:r>
                <a:rPr lang="en-GB" sz="2000" b="1" dirty="0" smtClean="0">
                  <a:solidFill>
                    <a:schemeClr val="bg1"/>
                  </a:solidFill>
                </a:rPr>
                <a:t>Luggage</a:t>
              </a:r>
              <a:endParaRPr lang="en-GB" sz="2000" b="1" dirty="0">
                <a:solidFill>
                  <a:schemeClr val="bg1"/>
                </a:solidFill>
              </a:endParaRPr>
            </a:p>
          </p:txBody>
        </p:sp>
        <p:sp>
          <p:nvSpPr>
            <p:cNvPr id="106" name="TextBox 105"/>
            <p:cNvSpPr txBox="1"/>
            <p:nvPr/>
          </p:nvSpPr>
          <p:spPr>
            <a:xfrm>
              <a:off x="917276" y="2397023"/>
              <a:ext cx="733214" cy="400110"/>
            </a:xfrm>
            <a:prstGeom prst="rect">
              <a:avLst/>
            </a:prstGeom>
            <a:noFill/>
          </p:spPr>
          <p:txBody>
            <a:bodyPr wrap="none" rtlCol="0">
              <a:spAutoFit/>
            </a:bodyPr>
            <a:lstStyle/>
            <a:p>
              <a:r>
                <a:rPr lang="en-GB" sz="2000" b="1" dirty="0" smtClean="0">
                  <a:solidFill>
                    <a:schemeClr val="bg1"/>
                  </a:solidFill>
                </a:rPr>
                <a:t>Free!</a:t>
              </a:r>
              <a:endParaRPr lang="en-GB" sz="2000" b="1" dirty="0">
                <a:solidFill>
                  <a:schemeClr val="bg1"/>
                </a:solidFill>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p:nvPr/>
        </p:nvGrpSpPr>
        <p:grpSpPr>
          <a:xfrm rot="5400000">
            <a:off x="-138486" y="426340"/>
            <a:ext cx="2637906" cy="2016224"/>
            <a:chOff x="180524" y="176672"/>
            <a:chExt cx="2637906" cy="2016224"/>
          </a:xfrm>
        </p:grpSpPr>
        <p:sp>
          <p:nvSpPr>
            <p:cNvPr id="5" name="Rounded Rectangle 4"/>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3" name="Group 7"/>
          <p:cNvGrpSpPr/>
          <p:nvPr/>
        </p:nvGrpSpPr>
        <p:grpSpPr>
          <a:xfrm rot="5400000">
            <a:off x="2104813" y="426340"/>
            <a:ext cx="2637906" cy="2016224"/>
            <a:chOff x="180524" y="176672"/>
            <a:chExt cx="2637906" cy="2016224"/>
          </a:xfrm>
        </p:grpSpPr>
        <p:sp>
          <p:nvSpPr>
            <p:cNvPr id="9" name="Rounded Rectangle 8"/>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4" name="Group 25"/>
          <p:cNvGrpSpPr/>
          <p:nvPr/>
        </p:nvGrpSpPr>
        <p:grpSpPr>
          <a:xfrm rot="5400000">
            <a:off x="4348112" y="426340"/>
            <a:ext cx="2637906" cy="2016224"/>
            <a:chOff x="180524" y="176672"/>
            <a:chExt cx="2637906" cy="2016224"/>
          </a:xfrm>
        </p:grpSpPr>
        <p:sp>
          <p:nvSpPr>
            <p:cNvPr id="27" name="Rounded Rectangle 26"/>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7" name="Group 28"/>
          <p:cNvGrpSpPr/>
          <p:nvPr/>
        </p:nvGrpSpPr>
        <p:grpSpPr>
          <a:xfrm rot="5400000">
            <a:off x="-133076" y="3477587"/>
            <a:ext cx="2637906" cy="2016224"/>
            <a:chOff x="180524" y="176672"/>
            <a:chExt cx="2637906" cy="2016224"/>
          </a:xfrm>
        </p:grpSpPr>
        <p:sp>
          <p:nvSpPr>
            <p:cNvPr id="30" name="Rounded Rectangle 29"/>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8" name="Group 31"/>
          <p:cNvGrpSpPr/>
          <p:nvPr/>
        </p:nvGrpSpPr>
        <p:grpSpPr>
          <a:xfrm rot="5400000">
            <a:off x="2110223" y="3477587"/>
            <a:ext cx="2637906" cy="2016224"/>
            <a:chOff x="180524" y="176672"/>
            <a:chExt cx="2637906" cy="2016224"/>
          </a:xfrm>
        </p:grpSpPr>
        <p:sp>
          <p:nvSpPr>
            <p:cNvPr id="33" name="Rounded Rectangle 32"/>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11" name="Group 34"/>
          <p:cNvGrpSpPr/>
          <p:nvPr/>
        </p:nvGrpSpPr>
        <p:grpSpPr>
          <a:xfrm rot="5400000">
            <a:off x="4353522" y="3477587"/>
            <a:ext cx="2637906" cy="2016224"/>
            <a:chOff x="180524" y="176672"/>
            <a:chExt cx="2637906" cy="2016224"/>
          </a:xfrm>
        </p:grpSpPr>
        <p:sp>
          <p:nvSpPr>
            <p:cNvPr id="36" name="Rounded Rectangle 35"/>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12" name="Group 37"/>
          <p:cNvGrpSpPr/>
          <p:nvPr/>
        </p:nvGrpSpPr>
        <p:grpSpPr>
          <a:xfrm rot="5400000">
            <a:off x="-133076" y="6525110"/>
            <a:ext cx="2637906" cy="2016224"/>
            <a:chOff x="180524" y="176672"/>
            <a:chExt cx="2637906" cy="2016224"/>
          </a:xfrm>
        </p:grpSpPr>
        <p:sp>
          <p:nvSpPr>
            <p:cNvPr id="39" name="Rounded Rectangle 38"/>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13" name="Group 40"/>
          <p:cNvGrpSpPr/>
          <p:nvPr/>
        </p:nvGrpSpPr>
        <p:grpSpPr>
          <a:xfrm rot="5400000">
            <a:off x="2110223" y="6525110"/>
            <a:ext cx="2637906" cy="2016224"/>
            <a:chOff x="180524" y="176672"/>
            <a:chExt cx="2637906" cy="2016224"/>
          </a:xfrm>
        </p:grpSpPr>
        <p:sp>
          <p:nvSpPr>
            <p:cNvPr id="42" name="Rounded Rectangle 41"/>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14" name="Group 43"/>
          <p:cNvGrpSpPr/>
          <p:nvPr/>
        </p:nvGrpSpPr>
        <p:grpSpPr>
          <a:xfrm rot="5400000">
            <a:off x="4353522" y="6525110"/>
            <a:ext cx="2637906" cy="2016224"/>
            <a:chOff x="180524" y="176672"/>
            <a:chExt cx="2637906" cy="2016224"/>
          </a:xfrm>
        </p:grpSpPr>
        <p:sp>
          <p:nvSpPr>
            <p:cNvPr id="45" name="Rounded Rectangle 44"/>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33"/>
          <p:cNvGrpSpPr/>
          <p:nvPr/>
        </p:nvGrpSpPr>
        <p:grpSpPr>
          <a:xfrm>
            <a:off x="178320" y="214005"/>
            <a:ext cx="2016224" cy="2574865"/>
            <a:chOff x="333830" y="3036528"/>
            <a:chExt cx="2016224" cy="2574865"/>
          </a:xfrm>
        </p:grpSpPr>
        <p:sp>
          <p:nvSpPr>
            <p:cNvPr id="10" name="Rounded Rectangle 9"/>
            <p:cNvSpPr/>
            <p:nvPr/>
          </p:nvSpPr>
          <p:spPr>
            <a:xfrm>
              <a:off x="333830" y="3063911"/>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8" descr="http://www.scaryfootball.com/wp-content/uploads/2013/06/barcelona-jersey-kit-2013-home-messi-qatar-foundation.jpg"/>
            <p:cNvPicPr>
              <a:picLocks noChangeAspect="1" noChangeArrowheads="1"/>
            </p:cNvPicPr>
            <p:nvPr/>
          </p:nvPicPr>
          <p:blipFill>
            <a:blip r:embed="rId2" cstate="print"/>
            <a:srcRect/>
            <a:stretch>
              <a:fillRect/>
            </a:stretch>
          </p:blipFill>
          <p:spPr bwMode="auto">
            <a:xfrm>
              <a:off x="441942" y="3424051"/>
              <a:ext cx="1800000" cy="1800001"/>
            </a:xfrm>
            <a:prstGeom prst="rect">
              <a:avLst/>
            </a:prstGeom>
            <a:noFill/>
          </p:spPr>
        </p:pic>
        <p:sp>
          <p:nvSpPr>
            <p:cNvPr id="12" name="TextBox 11"/>
            <p:cNvSpPr txBox="1"/>
            <p:nvPr/>
          </p:nvSpPr>
          <p:spPr>
            <a:xfrm>
              <a:off x="1054845" y="5211283"/>
              <a:ext cx="574196" cy="400110"/>
            </a:xfrm>
            <a:prstGeom prst="rect">
              <a:avLst/>
            </a:prstGeom>
            <a:noFill/>
          </p:spPr>
          <p:txBody>
            <a:bodyPr wrap="none" rtlCol="0">
              <a:spAutoFit/>
            </a:bodyPr>
            <a:lstStyle/>
            <a:p>
              <a:r>
                <a:rPr lang="en-GB" sz="2000" b="1" dirty="0" smtClean="0">
                  <a:solidFill>
                    <a:schemeClr val="bg1"/>
                  </a:solidFill>
                </a:rPr>
                <a:t>£60</a:t>
              </a:r>
              <a:endParaRPr lang="en-GB" sz="2000" b="1" dirty="0">
                <a:solidFill>
                  <a:schemeClr val="bg1"/>
                </a:solidFill>
              </a:endParaRPr>
            </a:p>
          </p:txBody>
        </p:sp>
        <p:sp>
          <p:nvSpPr>
            <p:cNvPr id="13" name="TextBox 12"/>
            <p:cNvSpPr txBox="1"/>
            <p:nvPr/>
          </p:nvSpPr>
          <p:spPr>
            <a:xfrm>
              <a:off x="670059" y="3036528"/>
              <a:ext cx="1383777" cy="400110"/>
            </a:xfrm>
            <a:prstGeom prst="rect">
              <a:avLst/>
            </a:prstGeom>
            <a:noFill/>
          </p:spPr>
          <p:txBody>
            <a:bodyPr wrap="none" rtlCol="0">
              <a:spAutoFit/>
            </a:bodyPr>
            <a:lstStyle/>
            <a:p>
              <a:r>
                <a:rPr lang="en-GB" sz="2000" b="1" dirty="0" smtClean="0">
                  <a:solidFill>
                    <a:schemeClr val="bg1"/>
                  </a:solidFill>
                </a:rPr>
                <a:t>Football kit</a:t>
              </a:r>
              <a:endParaRPr lang="en-GB" sz="2000" b="1" dirty="0">
                <a:solidFill>
                  <a:schemeClr val="bg1"/>
                </a:solidFill>
              </a:endParaRPr>
            </a:p>
          </p:txBody>
        </p:sp>
      </p:grpSp>
      <p:grpSp>
        <p:nvGrpSpPr>
          <p:cNvPr id="14" name="Group 34"/>
          <p:cNvGrpSpPr/>
          <p:nvPr/>
        </p:nvGrpSpPr>
        <p:grpSpPr>
          <a:xfrm>
            <a:off x="2423530" y="6296761"/>
            <a:ext cx="2016224" cy="2574866"/>
            <a:chOff x="3123734" y="323794"/>
            <a:chExt cx="2016224" cy="2574866"/>
          </a:xfrm>
        </p:grpSpPr>
        <p:sp>
          <p:nvSpPr>
            <p:cNvPr id="25" name="Rounded Rectangle 24"/>
            <p:cNvSpPr/>
            <p:nvPr/>
          </p:nvSpPr>
          <p:spPr>
            <a:xfrm>
              <a:off x="3123734" y="351179"/>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4" descr="http://store.three.co.uk/medias/sys_master/8827643494430.jpg"/>
            <p:cNvPicPr>
              <a:picLocks noChangeAspect="1" noChangeArrowheads="1"/>
            </p:cNvPicPr>
            <p:nvPr/>
          </p:nvPicPr>
          <p:blipFill>
            <a:blip r:embed="rId3" cstate="print"/>
            <a:srcRect/>
            <a:stretch>
              <a:fillRect/>
            </a:stretch>
          </p:blipFill>
          <p:spPr bwMode="auto">
            <a:xfrm>
              <a:off x="3231846" y="711319"/>
              <a:ext cx="1800000" cy="1800001"/>
            </a:xfrm>
            <a:prstGeom prst="rect">
              <a:avLst/>
            </a:prstGeom>
            <a:noFill/>
          </p:spPr>
        </p:pic>
        <p:sp>
          <p:nvSpPr>
            <p:cNvPr id="27" name="TextBox 26"/>
            <p:cNvSpPr txBox="1"/>
            <p:nvPr/>
          </p:nvSpPr>
          <p:spPr>
            <a:xfrm>
              <a:off x="3779826" y="2498550"/>
              <a:ext cx="704039" cy="400110"/>
            </a:xfrm>
            <a:prstGeom prst="rect">
              <a:avLst/>
            </a:prstGeom>
            <a:noFill/>
          </p:spPr>
          <p:txBody>
            <a:bodyPr wrap="none" rtlCol="0">
              <a:spAutoFit/>
            </a:bodyPr>
            <a:lstStyle/>
            <a:p>
              <a:r>
                <a:rPr lang="en-GB" sz="2000" b="1" dirty="0" smtClean="0">
                  <a:solidFill>
                    <a:schemeClr val="bg1"/>
                  </a:solidFill>
                </a:rPr>
                <a:t>£200</a:t>
              </a:r>
              <a:endParaRPr lang="en-GB" sz="2000" b="1" dirty="0">
                <a:solidFill>
                  <a:schemeClr val="bg1"/>
                </a:solidFill>
              </a:endParaRPr>
            </a:p>
          </p:txBody>
        </p:sp>
        <p:sp>
          <p:nvSpPr>
            <p:cNvPr id="28" name="TextBox 27"/>
            <p:cNvSpPr txBox="1"/>
            <p:nvPr/>
          </p:nvSpPr>
          <p:spPr>
            <a:xfrm>
              <a:off x="3381222" y="323794"/>
              <a:ext cx="1502334" cy="400110"/>
            </a:xfrm>
            <a:prstGeom prst="rect">
              <a:avLst/>
            </a:prstGeom>
            <a:noFill/>
          </p:spPr>
          <p:txBody>
            <a:bodyPr wrap="none" rtlCol="0">
              <a:spAutoFit/>
            </a:bodyPr>
            <a:lstStyle/>
            <a:p>
              <a:r>
                <a:rPr lang="en-GB" sz="2000" b="1" dirty="0" smtClean="0">
                  <a:solidFill>
                    <a:schemeClr val="bg1"/>
                  </a:solidFill>
                </a:rPr>
                <a:t>Smartphone</a:t>
              </a:r>
              <a:endParaRPr lang="en-GB" sz="2000" b="1" dirty="0">
                <a:solidFill>
                  <a:schemeClr val="bg1"/>
                </a:solidFill>
              </a:endParaRPr>
            </a:p>
          </p:txBody>
        </p:sp>
      </p:grpSp>
      <p:grpSp>
        <p:nvGrpSpPr>
          <p:cNvPr id="34" name="Group 33"/>
          <p:cNvGrpSpPr/>
          <p:nvPr/>
        </p:nvGrpSpPr>
        <p:grpSpPr>
          <a:xfrm>
            <a:off x="178320" y="3255383"/>
            <a:ext cx="2016224" cy="2574865"/>
            <a:chOff x="333830" y="3036528"/>
            <a:chExt cx="2016224" cy="2574865"/>
          </a:xfrm>
        </p:grpSpPr>
        <p:sp>
          <p:nvSpPr>
            <p:cNvPr id="35" name="Rounded Rectangle 34"/>
            <p:cNvSpPr/>
            <p:nvPr/>
          </p:nvSpPr>
          <p:spPr>
            <a:xfrm>
              <a:off x="333830" y="3063911"/>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 name="Picture 8" descr="http://www.scaryfootball.com/wp-content/uploads/2013/06/barcelona-jersey-kit-2013-home-messi-qatar-foundation.jpg"/>
            <p:cNvPicPr>
              <a:picLocks noChangeAspect="1" noChangeArrowheads="1"/>
            </p:cNvPicPr>
            <p:nvPr/>
          </p:nvPicPr>
          <p:blipFill>
            <a:blip r:embed="rId2" cstate="print"/>
            <a:srcRect/>
            <a:stretch>
              <a:fillRect/>
            </a:stretch>
          </p:blipFill>
          <p:spPr bwMode="auto">
            <a:xfrm>
              <a:off x="441942" y="3424051"/>
              <a:ext cx="1800000" cy="1800001"/>
            </a:xfrm>
            <a:prstGeom prst="rect">
              <a:avLst/>
            </a:prstGeom>
            <a:noFill/>
          </p:spPr>
        </p:pic>
        <p:sp>
          <p:nvSpPr>
            <p:cNvPr id="37" name="TextBox 36"/>
            <p:cNvSpPr txBox="1"/>
            <p:nvPr/>
          </p:nvSpPr>
          <p:spPr>
            <a:xfrm>
              <a:off x="1054845" y="5211283"/>
              <a:ext cx="574196" cy="400110"/>
            </a:xfrm>
            <a:prstGeom prst="rect">
              <a:avLst/>
            </a:prstGeom>
            <a:noFill/>
          </p:spPr>
          <p:txBody>
            <a:bodyPr wrap="none" rtlCol="0">
              <a:spAutoFit/>
            </a:bodyPr>
            <a:lstStyle/>
            <a:p>
              <a:r>
                <a:rPr lang="en-GB" sz="2000" b="1" dirty="0" smtClean="0">
                  <a:solidFill>
                    <a:schemeClr val="bg1"/>
                  </a:solidFill>
                </a:rPr>
                <a:t>£60</a:t>
              </a:r>
              <a:endParaRPr lang="en-GB" sz="2000" b="1" dirty="0">
                <a:solidFill>
                  <a:schemeClr val="bg1"/>
                </a:solidFill>
              </a:endParaRPr>
            </a:p>
          </p:txBody>
        </p:sp>
        <p:sp>
          <p:nvSpPr>
            <p:cNvPr id="38" name="TextBox 37"/>
            <p:cNvSpPr txBox="1"/>
            <p:nvPr/>
          </p:nvSpPr>
          <p:spPr>
            <a:xfrm>
              <a:off x="670059" y="3036528"/>
              <a:ext cx="1383777" cy="400110"/>
            </a:xfrm>
            <a:prstGeom prst="rect">
              <a:avLst/>
            </a:prstGeom>
            <a:noFill/>
          </p:spPr>
          <p:txBody>
            <a:bodyPr wrap="none" rtlCol="0">
              <a:spAutoFit/>
            </a:bodyPr>
            <a:lstStyle/>
            <a:p>
              <a:r>
                <a:rPr lang="en-GB" sz="2000" b="1" dirty="0" smtClean="0">
                  <a:solidFill>
                    <a:schemeClr val="bg1"/>
                  </a:solidFill>
                </a:rPr>
                <a:t>Football kit</a:t>
              </a:r>
              <a:endParaRPr lang="en-GB" sz="2000" b="1" dirty="0">
                <a:solidFill>
                  <a:schemeClr val="bg1"/>
                </a:solidFill>
              </a:endParaRPr>
            </a:p>
          </p:txBody>
        </p:sp>
      </p:grpSp>
      <p:grpSp>
        <p:nvGrpSpPr>
          <p:cNvPr id="39" name="Group 33"/>
          <p:cNvGrpSpPr/>
          <p:nvPr/>
        </p:nvGrpSpPr>
        <p:grpSpPr>
          <a:xfrm>
            <a:off x="2420032" y="3255383"/>
            <a:ext cx="2016224" cy="2574865"/>
            <a:chOff x="333830" y="3036528"/>
            <a:chExt cx="2016224" cy="2574865"/>
          </a:xfrm>
        </p:grpSpPr>
        <p:sp>
          <p:nvSpPr>
            <p:cNvPr id="40" name="Rounded Rectangle 39"/>
            <p:cNvSpPr/>
            <p:nvPr/>
          </p:nvSpPr>
          <p:spPr>
            <a:xfrm>
              <a:off x="333830" y="3063911"/>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 name="Picture 8" descr="http://www.scaryfootball.com/wp-content/uploads/2013/06/barcelona-jersey-kit-2013-home-messi-qatar-foundation.jpg"/>
            <p:cNvPicPr>
              <a:picLocks noChangeAspect="1" noChangeArrowheads="1"/>
            </p:cNvPicPr>
            <p:nvPr/>
          </p:nvPicPr>
          <p:blipFill>
            <a:blip r:embed="rId2" cstate="print"/>
            <a:srcRect/>
            <a:stretch>
              <a:fillRect/>
            </a:stretch>
          </p:blipFill>
          <p:spPr bwMode="auto">
            <a:xfrm>
              <a:off x="441942" y="3424051"/>
              <a:ext cx="1800000" cy="1800001"/>
            </a:xfrm>
            <a:prstGeom prst="rect">
              <a:avLst/>
            </a:prstGeom>
            <a:noFill/>
          </p:spPr>
        </p:pic>
        <p:sp>
          <p:nvSpPr>
            <p:cNvPr id="42" name="TextBox 41"/>
            <p:cNvSpPr txBox="1"/>
            <p:nvPr/>
          </p:nvSpPr>
          <p:spPr>
            <a:xfrm>
              <a:off x="1054845" y="5211283"/>
              <a:ext cx="574196" cy="400110"/>
            </a:xfrm>
            <a:prstGeom prst="rect">
              <a:avLst/>
            </a:prstGeom>
            <a:noFill/>
          </p:spPr>
          <p:txBody>
            <a:bodyPr wrap="none" rtlCol="0">
              <a:spAutoFit/>
            </a:bodyPr>
            <a:lstStyle/>
            <a:p>
              <a:r>
                <a:rPr lang="en-GB" sz="2000" b="1" dirty="0" smtClean="0">
                  <a:solidFill>
                    <a:schemeClr val="bg1"/>
                  </a:solidFill>
                </a:rPr>
                <a:t>£60</a:t>
              </a:r>
              <a:endParaRPr lang="en-GB" sz="2000" b="1" dirty="0">
                <a:solidFill>
                  <a:schemeClr val="bg1"/>
                </a:solidFill>
              </a:endParaRPr>
            </a:p>
          </p:txBody>
        </p:sp>
        <p:sp>
          <p:nvSpPr>
            <p:cNvPr id="43" name="TextBox 42"/>
            <p:cNvSpPr txBox="1"/>
            <p:nvPr/>
          </p:nvSpPr>
          <p:spPr>
            <a:xfrm>
              <a:off x="670059" y="3036528"/>
              <a:ext cx="1383777" cy="400110"/>
            </a:xfrm>
            <a:prstGeom prst="rect">
              <a:avLst/>
            </a:prstGeom>
            <a:noFill/>
          </p:spPr>
          <p:txBody>
            <a:bodyPr wrap="none" rtlCol="0">
              <a:spAutoFit/>
            </a:bodyPr>
            <a:lstStyle/>
            <a:p>
              <a:r>
                <a:rPr lang="en-GB" sz="2000" b="1" dirty="0" smtClean="0">
                  <a:solidFill>
                    <a:schemeClr val="bg1"/>
                  </a:solidFill>
                </a:rPr>
                <a:t>Football kit</a:t>
              </a:r>
              <a:endParaRPr lang="en-GB" sz="2000" b="1" dirty="0">
                <a:solidFill>
                  <a:schemeClr val="bg1"/>
                </a:solidFill>
              </a:endParaRPr>
            </a:p>
          </p:txBody>
        </p:sp>
      </p:grpSp>
      <p:grpSp>
        <p:nvGrpSpPr>
          <p:cNvPr id="44" name="Group 33"/>
          <p:cNvGrpSpPr/>
          <p:nvPr/>
        </p:nvGrpSpPr>
        <p:grpSpPr>
          <a:xfrm>
            <a:off x="2423530" y="214005"/>
            <a:ext cx="2016224" cy="2574865"/>
            <a:chOff x="333830" y="3036528"/>
            <a:chExt cx="2016224" cy="2574865"/>
          </a:xfrm>
        </p:grpSpPr>
        <p:sp>
          <p:nvSpPr>
            <p:cNvPr id="45" name="Rounded Rectangle 44"/>
            <p:cNvSpPr/>
            <p:nvPr/>
          </p:nvSpPr>
          <p:spPr>
            <a:xfrm>
              <a:off x="333830" y="3063911"/>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6" name="Picture 8" descr="http://www.scaryfootball.com/wp-content/uploads/2013/06/barcelona-jersey-kit-2013-home-messi-qatar-foundation.jpg"/>
            <p:cNvPicPr>
              <a:picLocks noChangeAspect="1" noChangeArrowheads="1"/>
            </p:cNvPicPr>
            <p:nvPr/>
          </p:nvPicPr>
          <p:blipFill>
            <a:blip r:embed="rId2" cstate="print"/>
            <a:srcRect/>
            <a:stretch>
              <a:fillRect/>
            </a:stretch>
          </p:blipFill>
          <p:spPr bwMode="auto">
            <a:xfrm>
              <a:off x="441942" y="3424051"/>
              <a:ext cx="1800000" cy="1800001"/>
            </a:xfrm>
            <a:prstGeom prst="rect">
              <a:avLst/>
            </a:prstGeom>
            <a:noFill/>
          </p:spPr>
        </p:pic>
        <p:sp>
          <p:nvSpPr>
            <p:cNvPr id="47" name="TextBox 46"/>
            <p:cNvSpPr txBox="1"/>
            <p:nvPr/>
          </p:nvSpPr>
          <p:spPr>
            <a:xfrm>
              <a:off x="1054845" y="5211283"/>
              <a:ext cx="574196" cy="400110"/>
            </a:xfrm>
            <a:prstGeom prst="rect">
              <a:avLst/>
            </a:prstGeom>
            <a:noFill/>
          </p:spPr>
          <p:txBody>
            <a:bodyPr wrap="none" rtlCol="0">
              <a:spAutoFit/>
            </a:bodyPr>
            <a:lstStyle/>
            <a:p>
              <a:r>
                <a:rPr lang="en-GB" sz="2000" b="1" dirty="0" smtClean="0">
                  <a:solidFill>
                    <a:schemeClr val="bg1"/>
                  </a:solidFill>
                </a:rPr>
                <a:t>£60</a:t>
              </a:r>
              <a:endParaRPr lang="en-GB" sz="2000" b="1" dirty="0">
                <a:solidFill>
                  <a:schemeClr val="bg1"/>
                </a:solidFill>
              </a:endParaRPr>
            </a:p>
          </p:txBody>
        </p:sp>
        <p:sp>
          <p:nvSpPr>
            <p:cNvPr id="48" name="TextBox 47"/>
            <p:cNvSpPr txBox="1"/>
            <p:nvPr/>
          </p:nvSpPr>
          <p:spPr>
            <a:xfrm>
              <a:off x="670059" y="3036528"/>
              <a:ext cx="1383777" cy="400110"/>
            </a:xfrm>
            <a:prstGeom prst="rect">
              <a:avLst/>
            </a:prstGeom>
            <a:noFill/>
          </p:spPr>
          <p:txBody>
            <a:bodyPr wrap="none" rtlCol="0">
              <a:spAutoFit/>
            </a:bodyPr>
            <a:lstStyle/>
            <a:p>
              <a:r>
                <a:rPr lang="en-GB" sz="2000" b="1" dirty="0" smtClean="0">
                  <a:solidFill>
                    <a:schemeClr val="bg1"/>
                  </a:solidFill>
                </a:rPr>
                <a:t>Football kit</a:t>
              </a:r>
              <a:endParaRPr lang="en-GB" sz="2000" b="1" dirty="0">
                <a:solidFill>
                  <a:schemeClr val="bg1"/>
                </a:solidFill>
              </a:endParaRPr>
            </a:p>
          </p:txBody>
        </p:sp>
      </p:grpSp>
      <p:grpSp>
        <p:nvGrpSpPr>
          <p:cNvPr id="49" name="Group 33"/>
          <p:cNvGrpSpPr/>
          <p:nvPr/>
        </p:nvGrpSpPr>
        <p:grpSpPr>
          <a:xfrm>
            <a:off x="4662545" y="214005"/>
            <a:ext cx="2016224" cy="2574865"/>
            <a:chOff x="333830" y="3036528"/>
            <a:chExt cx="2016224" cy="2574865"/>
          </a:xfrm>
        </p:grpSpPr>
        <p:sp>
          <p:nvSpPr>
            <p:cNvPr id="50" name="Rounded Rectangle 49"/>
            <p:cNvSpPr/>
            <p:nvPr/>
          </p:nvSpPr>
          <p:spPr>
            <a:xfrm>
              <a:off x="333830" y="3063911"/>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 name="Picture 8" descr="http://www.scaryfootball.com/wp-content/uploads/2013/06/barcelona-jersey-kit-2013-home-messi-qatar-foundation.jpg"/>
            <p:cNvPicPr>
              <a:picLocks noChangeAspect="1" noChangeArrowheads="1"/>
            </p:cNvPicPr>
            <p:nvPr/>
          </p:nvPicPr>
          <p:blipFill>
            <a:blip r:embed="rId2" cstate="print"/>
            <a:srcRect/>
            <a:stretch>
              <a:fillRect/>
            </a:stretch>
          </p:blipFill>
          <p:spPr bwMode="auto">
            <a:xfrm>
              <a:off x="441942" y="3424051"/>
              <a:ext cx="1800000" cy="1800001"/>
            </a:xfrm>
            <a:prstGeom prst="rect">
              <a:avLst/>
            </a:prstGeom>
            <a:noFill/>
          </p:spPr>
        </p:pic>
        <p:sp>
          <p:nvSpPr>
            <p:cNvPr id="52" name="TextBox 51"/>
            <p:cNvSpPr txBox="1"/>
            <p:nvPr/>
          </p:nvSpPr>
          <p:spPr>
            <a:xfrm>
              <a:off x="1054845" y="5211283"/>
              <a:ext cx="574196" cy="400110"/>
            </a:xfrm>
            <a:prstGeom prst="rect">
              <a:avLst/>
            </a:prstGeom>
            <a:noFill/>
          </p:spPr>
          <p:txBody>
            <a:bodyPr wrap="none" rtlCol="0">
              <a:spAutoFit/>
            </a:bodyPr>
            <a:lstStyle/>
            <a:p>
              <a:r>
                <a:rPr lang="en-GB" sz="2000" b="1" dirty="0" smtClean="0">
                  <a:solidFill>
                    <a:schemeClr val="bg1"/>
                  </a:solidFill>
                </a:rPr>
                <a:t>£60</a:t>
              </a:r>
              <a:endParaRPr lang="en-GB" sz="2000" b="1" dirty="0">
                <a:solidFill>
                  <a:schemeClr val="bg1"/>
                </a:solidFill>
              </a:endParaRPr>
            </a:p>
          </p:txBody>
        </p:sp>
        <p:sp>
          <p:nvSpPr>
            <p:cNvPr id="53" name="TextBox 52"/>
            <p:cNvSpPr txBox="1"/>
            <p:nvPr/>
          </p:nvSpPr>
          <p:spPr>
            <a:xfrm>
              <a:off x="670059" y="3036528"/>
              <a:ext cx="1383777" cy="400110"/>
            </a:xfrm>
            <a:prstGeom prst="rect">
              <a:avLst/>
            </a:prstGeom>
            <a:noFill/>
          </p:spPr>
          <p:txBody>
            <a:bodyPr wrap="none" rtlCol="0">
              <a:spAutoFit/>
            </a:bodyPr>
            <a:lstStyle/>
            <a:p>
              <a:r>
                <a:rPr lang="en-GB" sz="2000" b="1" dirty="0" smtClean="0">
                  <a:solidFill>
                    <a:schemeClr val="bg1"/>
                  </a:solidFill>
                </a:rPr>
                <a:t>Football kit</a:t>
              </a:r>
              <a:endParaRPr lang="en-GB" sz="2000" b="1" dirty="0">
                <a:solidFill>
                  <a:schemeClr val="bg1"/>
                </a:solidFill>
              </a:endParaRPr>
            </a:p>
          </p:txBody>
        </p:sp>
      </p:grpSp>
      <p:grpSp>
        <p:nvGrpSpPr>
          <p:cNvPr id="54" name="Group 34"/>
          <p:cNvGrpSpPr/>
          <p:nvPr/>
        </p:nvGrpSpPr>
        <p:grpSpPr>
          <a:xfrm>
            <a:off x="4662545" y="6296761"/>
            <a:ext cx="2016224" cy="2574866"/>
            <a:chOff x="3123734" y="323794"/>
            <a:chExt cx="2016224" cy="2574866"/>
          </a:xfrm>
        </p:grpSpPr>
        <p:sp>
          <p:nvSpPr>
            <p:cNvPr id="55" name="Rounded Rectangle 54"/>
            <p:cNvSpPr/>
            <p:nvPr/>
          </p:nvSpPr>
          <p:spPr>
            <a:xfrm>
              <a:off x="3123734" y="351179"/>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6" name="Picture 4" descr="http://store.three.co.uk/medias/sys_master/8827643494430.jpg"/>
            <p:cNvPicPr>
              <a:picLocks noChangeAspect="1" noChangeArrowheads="1"/>
            </p:cNvPicPr>
            <p:nvPr/>
          </p:nvPicPr>
          <p:blipFill>
            <a:blip r:embed="rId3" cstate="print"/>
            <a:srcRect/>
            <a:stretch>
              <a:fillRect/>
            </a:stretch>
          </p:blipFill>
          <p:spPr bwMode="auto">
            <a:xfrm>
              <a:off x="3231846" y="711319"/>
              <a:ext cx="1800000" cy="1800001"/>
            </a:xfrm>
            <a:prstGeom prst="rect">
              <a:avLst/>
            </a:prstGeom>
            <a:noFill/>
          </p:spPr>
        </p:pic>
        <p:sp>
          <p:nvSpPr>
            <p:cNvPr id="57" name="TextBox 56"/>
            <p:cNvSpPr txBox="1"/>
            <p:nvPr/>
          </p:nvSpPr>
          <p:spPr>
            <a:xfrm>
              <a:off x="3779826" y="2498550"/>
              <a:ext cx="704039" cy="400110"/>
            </a:xfrm>
            <a:prstGeom prst="rect">
              <a:avLst/>
            </a:prstGeom>
            <a:noFill/>
          </p:spPr>
          <p:txBody>
            <a:bodyPr wrap="none" rtlCol="0">
              <a:spAutoFit/>
            </a:bodyPr>
            <a:lstStyle/>
            <a:p>
              <a:r>
                <a:rPr lang="en-GB" sz="2000" b="1" dirty="0" smtClean="0">
                  <a:solidFill>
                    <a:schemeClr val="bg1"/>
                  </a:solidFill>
                </a:rPr>
                <a:t>£200</a:t>
              </a:r>
              <a:endParaRPr lang="en-GB" sz="2000" b="1" dirty="0">
                <a:solidFill>
                  <a:schemeClr val="bg1"/>
                </a:solidFill>
              </a:endParaRPr>
            </a:p>
          </p:txBody>
        </p:sp>
        <p:sp>
          <p:nvSpPr>
            <p:cNvPr id="58" name="TextBox 57"/>
            <p:cNvSpPr txBox="1"/>
            <p:nvPr/>
          </p:nvSpPr>
          <p:spPr>
            <a:xfrm>
              <a:off x="3381222" y="323794"/>
              <a:ext cx="1502334" cy="400110"/>
            </a:xfrm>
            <a:prstGeom prst="rect">
              <a:avLst/>
            </a:prstGeom>
            <a:noFill/>
          </p:spPr>
          <p:txBody>
            <a:bodyPr wrap="none" rtlCol="0">
              <a:spAutoFit/>
            </a:bodyPr>
            <a:lstStyle/>
            <a:p>
              <a:r>
                <a:rPr lang="en-GB" sz="2000" b="1" dirty="0" smtClean="0">
                  <a:solidFill>
                    <a:schemeClr val="bg1"/>
                  </a:solidFill>
                </a:rPr>
                <a:t>Smartphone</a:t>
              </a:r>
              <a:endParaRPr lang="en-GB" sz="2000" b="1" dirty="0">
                <a:solidFill>
                  <a:schemeClr val="bg1"/>
                </a:solidFill>
              </a:endParaRPr>
            </a:p>
          </p:txBody>
        </p:sp>
      </p:grpSp>
      <p:grpSp>
        <p:nvGrpSpPr>
          <p:cNvPr id="59" name="Group 34"/>
          <p:cNvGrpSpPr/>
          <p:nvPr/>
        </p:nvGrpSpPr>
        <p:grpSpPr>
          <a:xfrm>
            <a:off x="178320" y="6296761"/>
            <a:ext cx="2016224" cy="2574866"/>
            <a:chOff x="3123734" y="323794"/>
            <a:chExt cx="2016224" cy="2574866"/>
          </a:xfrm>
        </p:grpSpPr>
        <p:sp>
          <p:nvSpPr>
            <p:cNvPr id="60" name="Rounded Rectangle 59"/>
            <p:cNvSpPr/>
            <p:nvPr/>
          </p:nvSpPr>
          <p:spPr>
            <a:xfrm>
              <a:off x="3123734" y="351179"/>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 name="Picture 4" descr="http://store.three.co.uk/medias/sys_master/8827643494430.jpg"/>
            <p:cNvPicPr>
              <a:picLocks noChangeAspect="1" noChangeArrowheads="1"/>
            </p:cNvPicPr>
            <p:nvPr/>
          </p:nvPicPr>
          <p:blipFill>
            <a:blip r:embed="rId3" cstate="print"/>
            <a:srcRect/>
            <a:stretch>
              <a:fillRect/>
            </a:stretch>
          </p:blipFill>
          <p:spPr bwMode="auto">
            <a:xfrm>
              <a:off x="3231846" y="711319"/>
              <a:ext cx="1800000" cy="1800001"/>
            </a:xfrm>
            <a:prstGeom prst="rect">
              <a:avLst/>
            </a:prstGeom>
            <a:noFill/>
          </p:spPr>
        </p:pic>
        <p:sp>
          <p:nvSpPr>
            <p:cNvPr id="62" name="TextBox 61"/>
            <p:cNvSpPr txBox="1"/>
            <p:nvPr/>
          </p:nvSpPr>
          <p:spPr>
            <a:xfrm>
              <a:off x="3779826" y="2498550"/>
              <a:ext cx="704039" cy="400110"/>
            </a:xfrm>
            <a:prstGeom prst="rect">
              <a:avLst/>
            </a:prstGeom>
            <a:noFill/>
          </p:spPr>
          <p:txBody>
            <a:bodyPr wrap="none" rtlCol="0">
              <a:spAutoFit/>
            </a:bodyPr>
            <a:lstStyle/>
            <a:p>
              <a:r>
                <a:rPr lang="en-GB" sz="2000" b="1" dirty="0" smtClean="0">
                  <a:solidFill>
                    <a:schemeClr val="bg1"/>
                  </a:solidFill>
                </a:rPr>
                <a:t>£200</a:t>
              </a:r>
              <a:endParaRPr lang="en-GB" sz="2000" b="1" dirty="0">
                <a:solidFill>
                  <a:schemeClr val="bg1"/>
                </a:solidFill>
              </a:endParaRPr>
            </a:p>
          </p:txBody>
        </p:sp>
        <p:sp>
          <p:nvSpPr>
            <p:cNvPr id="63" name="TextBox 62"/>
            <p:cNvSpPr txBox="1"/>
            <p:nvPr/>
          </p:nvSpPr>
          <p:spPr>
            <a:xfrm>
              <a:off x="3381222" y="323794"/>
              <a:ext cx="1502334" cy="400110"/>
            </a:xfrm>
            <a:prstGeom prst="rect">
              <a:avLst/>
            </a:prstGeom>
            <a:noFill/>
          </p:spPr>
          <p:txBody>
            <a:bodyPr wrap="none" rtlCol="0">
              <a:spAutoFit/>
            </a:bodyPr>
            <a:lstStyle/>
            <a:p>
              <a:r>
                <a:rPr lang="en-GB" sz="2000" b="1" dirty="0" smtClean="0">
                  <a:solidFill>
                    <a:schemeClr val="bg1"/>
                  </a:solidFill>
                </a:rPr>
                <a:t>Smartphone</a:t>
              </a:r>
              <a:endParaRPr lang="en-GB" sz="2000" b="1" dirty="0">
                <a:solidFill>
                  <a:schemeClr val="bg1"/>
                </a:solidFill>
              </a:endParaRPr>
            </a:p>
          </p:txBody>
        </p:sp>
      </p:grpSp>
      <p:grpSp>
        <p:nvGrpSpPr>
          <p:cNvPr id="74" name="Group 33"/>
          <p:cNvGrpSpPr/>
          <p:nvPr/>
        </p:nvGrpSpPr>
        <p:grpSpPr>
          <a:xfrm>
            <a:off x="4662545" y="3255383"/>
            <a:ext cx="2016224" cy="2574865"/>
            <a:chOff x="333830" y="3036528"/>
            <a:chExt cx="2016224" cy="2574865"/>
          </a:xfrm>
        </p:grpSpPr>
        <p:sp>
          <p:nvSpPr>
            <p:cNvPr id="75" name="Rounded Rectangle 74"/>
            <p:cNvSpPr/>
            <p:nvPr/>
          </p:nvSpPr>
          <p:spPr>
            <a:xfrm>
              <a:off x="333830" y="3063911"/>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6" name="Picture 8" descr="http://www.scaryfootball.com/wp-content/uploads/2013/06/barcelona-jersey-kit-2013-home-messi-qatar-foundation.jpg"/>
            <p:cNvPicPr>
              <a:picLocks noChangeAspect="1" noChangeArrowheads="1"/>
            </p:cNvPicPr>
            <p:nvPr/>
          </p:nvPicPr>
          <p:blipFill>
            <a:blip r:embed="rId2" cstate="print"/>
            <a:srcRect/>
            <a:stretch>
              <a:fillRect/>
            </a:stretch>
          </p:blipFill>
          <p:spPr bwMode="auto">
            <a:xfrm>
              <a:off x="441942" y="3424051"/>
              <a:ext cx="1800000" cy="1800001"/>
            </a:xfrm>
            <a:prstGeom prst="rect">
              <a:avLst/>
            </a:prstGeom>
            <a:noFill/>
          </p:spPr>
        </p:pic>
        <p:sp>
          <p:nvSpPr>
            <p:cNvPr id="77" name="TextBox 76"/>
            <p:cNvSpPr txBox="1"/>
            <p:nvPr/>
          </p:nvSpPr>
          <p:spPr>
            <a:xfrm>
              <a:off x="1054845" y="5211283"/>
              <a:ext cx="574196" cy="400110"/>
            </a:xfrm>
            <a:prstGeom prst="rect">
              <a:avLst/>
            </a:prstGeom>
            <a:noFill/>
          </p:spPr>
          <p:txBody>
            <a:bodyPr wrap="none" rtlCol="0">
              <a:spAutoFit/>
            </a:bodyPr>
            <a:lstStyle/>
            <a:p>
              <a:r>
                <a:rPr lang="en-GB" sz="2000" b="1" dirty="0" smtClean="0">
                  <a:solidFill>
                    <a:schemeClr val="bg1"/>
                  </a:solidFill>
                </a:rPr>
                <a:t>£60</a:t>
              </a:r>
              <a:endParaRPr lang="en-GB" sz="2000" b="1" dirty="0">
                <a:solidFill>
                  <a:schemeClr val="bg1"/>
                </a:solidFill>
              </a:endParaRPr>
            </a:p>
          </p:txBody>
        </p:sp>
        <p:sp>
          <p:nvSpPr>
            <p:cNvPr id="78" name="TextBox 77"/>
            <p:cNvSpPr txBox="1"/>
            <p:nvPr/>
          </p:nvSpPr>
          <p:spPr>
            <a:xfrm>
              <a:off x="670059" y="3036528"/>
              <a:ext cx="1383777" cy="400110"/>
            </a:xfrm>
            <a:prstGeom prst="rect">
              <a:avLst/>
            </a:prstGeom>
            <a:noFill/>
          </p:spPr>
          <p:txBody>
            <a:bodyPr wrap="none" rtlCol="0">
              <a:spAutoFit/>
            </a:bodyPr>
            <a:lstStyle/>
            <a:p>
              <a:r>
                <a:rPr lang="en-GB" sz="2000" b="1" dirty="0" smtClean="0">
                  <a:solidFill>
                    <a:schemeClr val="bg1"/>
                  </a:solidFill>
                </a:rPr>
                <a:t>Football kit</a:t>
              </a:r>
              <a:endParaRPr lang="en-GB" sz="2000" b="1" dirty="0">
                <a:solidFill>
                  <a:schemeClr val="bg1"/>
                </a:solidFill>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p:nvPr/>
        </p:nvGrpSpPr>
        <p:grpSpPr>
          <a:xfrm rot="5400000">
            <a:off x="-138486" y="426340"/>
            <a:ext cx="2637906" cy="2016224"/>
            <a:chOff x="180524" y="176672"/>
            <a:chExt cx="2637906" cy="2016224"/>
          </a:xfrm>
        </p:grpSpPr>
        <p:sp>
          <p:nvSpPr>
            <p:cNvPr id="5" name="Rounded Rectangle 4"/>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3" name="Group 7"/>
          <p:cNvGrpSpPr/>
          <p:nvPr/>
        </p:nvGrpSpPr>
        <p:grpSpPr>
          <a:xfrm rot="5400000">
            <a:off x="2104813" y="426340"/>
            <a:ext cx="2637906" cy="2016224"/>
            <a:chOff x="180524" y="176672"/>
            <a:chExt cx="2637906" cy="2016224"/>
          </a:xfrm>
        </p:grpSpPr>
        <p:sp>
          <p:nvSpPr>
            <p:cNvPr id="9" name="Rounded Rectangle 8"/>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4" name="Group 25"/>
          <p:cNvGrpSpPr/>
          <p:nvPr/>
        </p:nvGrpSpPr>
        <p:grpSpPr>
          <a:xfrm rot="5400000">
            <a:off x="4348112" y="426340"/>
            <a:ext cx="2637906" cy="2016224"/>
            <a:chOff x="180524" y="176672"/>
            <a:chExt cx="2637906" cy="2016224"/>
          </a:xfrm>
        </p:grpSpPr>
        <p:sp>
          <p:nvSpPr>
            <p:cNvPr id="27" name="Rounded Rectangle 26"/>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7" name="Group 28"/>
          <p:cNvGrpSpPr/>
          <p:nvPr/>
        </p:nvGrpSpPr>
        <p:grpSpPr>
          <a:xfrm rot="5400000">
            <a:off x="-133076" y="3477587"/>
            <a:ext cx="2637906" cy="2016224"/>
            <a:chOff x="180524" y="176672"/>
            <a:chExt cx="2637906" cy="2016224"/>
          </a:xfrm>
        </p:grpSpPr>
        <p:sp>
          <p:nvSpPr>
            <p:cNvPr id="30" name="Rounded Rectangle 29"/>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8" name="Group 31"/>
          <p:cNvGrpSpPr/>
          <p:nvPr/>
        </p:nvGrpSpPr>
        <p:grpSpPr>
          <a:xfrm rot="5400000">
            <a:off x="2110223" y="3477587"/>
            <a:ext cx="2637906" cy="2016224"/>
            <a:chOff x="180524" y="176672"/>
            <a:chExt cx="2637906" cy="2016224"/>
          </a:xfrm>
        </p:grpSpPr>
        <p:sp>
          <p:nvSpPr>
            <p:cNvPr id="33" name="Rounded Rectangle 32"/>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TextBox 33"/>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11" name="Group 34"/>
          <p:cNvGrpSpPr/>
          <p:nvPr/>
        </p:nvGrpSpPr>
        <p:grpSpPr>
          <a:xfrm rot="5400000">
            <a:off x="4353522" y="3477587"/>
            <a:ext cx="2637906" cy="2016224"/>
            <a:chOff x="180524" y="176672"/>
            <a:chExt cx="2637906" cy="2016224"/>
          </a:xfrm>
        </p:grpSpPr>
        <p:sp>
          <p:nvSpPr>
            <p:cNvPr id="36" name="Rounded Rectangle 35"/>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12" name="Group 37"/>
          <p:cNvGrpSpPr/>
          <p:nvPr/>
        </p:nvGrpSpPr>
        <p:grpSpPr>
          <a:xfrm rot="5400000">
            <a:off x="-133076" y="6525110"/>
            <a:ext cx="2637906" cy="2016224"/>
            <a:chOff x="180524" y="176672"/>
            <a:chExt cx="2637906" cy="2016224"/>
          </a:xfrm>
        </p:grpSpPr>
        <p:sp>
          <p:nvSpPr>
            <p:cNvPr id="39" name="Rounded Rectangle 38"/>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TextBox 39"/>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13" name="Group 40"/>
          <p:cNvGrpSpPr/>
          <p:nvPr/>
        </p:nvGrpSpPr>
        <p:grpSpPr>
          <a:xfrm rot="5400000">
            <a:off x="2110223" y="6525110"/>
            <a:ext cx="2637906" cy="2016224"/>
            <a:chOff x="180524" y="176672"/>
            <a:chExt cx="2637906" cy="2016224"/>
          </a:xfrm>
        </p:grpSpPr>
        <p:sp>
          <p:nvSpPr>
            <p:cNvPr id="42" name="Rounded Rectangle 41"/>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grpSp>
        <p:nvGrpSpPr>
          <p:cNvPr id="14" name="Group 43"/>
          <p:cNvGrpSpPr/>
          <p:nvPr/>
        </p:nvGrpSpPr>
        <p:grpSpPr>
          <a:xfrm rot="5400000">
            <a:off x="4353522" y="6525110"/>
            <a:ext cx="2637906" cy="2016224"/>
            <a:chOff x="180524" y="176672"/>
            <a:chExt cx="2637906" cy="2016224"/>
          </a:xfrm>
        </p:grpSpPr>
        <p:sp>
          <p:nvSpPr>
            <p:cNvPr id="45" name="Rounded Rectangle 44"/>
            <p:cNvSpPr/>
            <p:nvPr/>
          </p:nvSpPr>
          <p:spPr>
            <a:xfrm rot="5400000">
              <a:off x="550178" y="-75356"/>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p:cNvSpPr txBox="1"/>
            <p:nvPr/>
          </p:nvSpPr>
          <p:spPr>
            <a:xfrm rot="12931719">
              <a:off x="180524" y="700912"/>
              <a:ext cx="2627001" cy="923330"/>
            </a:xfrm>
            <a:prstGeom prst="rect">
              <a:avLst/>
            </a:prstGeom>
            <a:noFill/>
          </p:spPr>
          <p:txBody>
            <a:bodyPr wrap="none" rtlCol="0">
              <a:spAutoFit/>
            </a:bodyPr>
            <a:lstStyle/>
            <a:p>
              <a:r>
                <a:rPr lang="en-GB" sz="5400" b="1" dirty="0" smtClean="0">
                  <a:solidFill>
                    <a:schemeClr val="bg1"/>
                  </a:solidFill>
                </a:rPr>
                <a:t>Smuggle</a:t>
              </a:r>
              <a:endParaRPr lang="en-GB" sz="5400" b="1" dirty="0">
                <a:solidFill>
                  <a:schemeClr val="bg1"/>
                </a:solidFill>
              </a:endParaRP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5"/>
          <p:cNvGrpSpPr/>
          <p:nvPr/>
        </p:nvGrpSpPr>
        <p:grpSpPr>
          <a:xfrm>
            <a:off x="2419859" y="6307845"/>
            <a:ext cx="2016224" cy="2574303"/>
            <a:chOff x="308224" y="6280633"/>
            <a:chExt cx="2016224" cy="2574303"/>
          </a:xfrm>
        </p:grpSpPr>
        <p:sp>
          <p:nvSpPr>
            <p:cNvPr id="15" name="Rounded Rectangle 14"/>
            <p:cNvSpPr/>
            <p:nvPr/>
          </p:nvSpPr>
          <p:spPr>
            <a:xfrm>
              <a:off x="308224" y="6309099"/>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2" descr="http://cdn3.pcadvisor.co.uk/cmsdata/features/3449632/Microsoft_Xbox_One_console.jpg"/>
            <p:cNvPicPr>
              <a:picLocks noChangeAspect="1" noChangeArrowheads="1"/>
            </p:cNvPicPr>
            <p:nvPr/>
          </p:nvPicPr>
          <p:blipFill>
            <a:blip r:embed="rId2" cstate="print"/>
            <a:srcRect/>
            <a:stretch>
              <a:fillRect/>
            </a:stretch>
          </p:blipFill>
          <p:spPr bwMode="auto">
            <a:xfrm>
              <a:off x="416336" y="6669239"/>
              <a:ext cx="1800000" cy="1800001"/>
            </a:xfrm>
            <a:prstGeom prst="rect">
              <a:avLst/>
            </a:prstGeom>
            <a:noFill/>
          </p:spPr>
        </p:pic>
        <p:sp>
          <p:nvSpPr>
            <p:cNvPr id="17" name="TextBox 16"/>
            <p:cNvSpPr txBox="1"/>
            <p:nvPr/>
          </p:nvSpPr>
          <p:spPr>
            <a:xfrm>
              <a:off x="964316" y="8454826"/>
              <a:ext cx="704039" cy="400110"/>
            </a:xfrm>
            <a:prstGeom prst="rect">
              <a:avLst/>
            </a:prstGeom>
            <a:noFill/>
          </p:spPr>
          <p:txBody>
            <a:bodyPr wrap="none" rtlCol="0">
              <a:spAutoFit/>
            </a:bodyPr>
            <a:lstStyle/>
            <a:p>
              <a:r>
                <a:rPr lang="en-GB" sz="2000" b="1" dirty="0" smtClean="0">
                  <a:solidFill>
                    <a:schemeClr val="bg1"/>
                  </a:solidFill>
                </a:rPr>
                <a:t>£400</a:t>
              </a:r>
              <a:endParaRPr lang="en-GB" sz="2000" b="1" dirty="0">
                <a:solidFill>
                  <a:schemeClr val="bg1"/>
                </a:solidFill>
              </a:endParaRPr>
            </a:p>
          </p:txBody>
        </p:sp>
        <p:sp>
          <p:nvSpPr>
            <p:cNvPr id="18" name="TextBox 17"/>
            <p:cNvSpPr txBox="1"/>
            <p:nvPr/>
          </p:nvSpPr>
          <p:spPr>
            <a:xfrm>
              <a:off x="467755" y="6280633"/>
              <a:ext cx="1787990" cy="400110"/>
            </a:xfrm>
            <a:prstGeom prst="rect">
              <a:avLst/>
            </a:prstGeom>
            <a:noFill/>
          </p:spPr>
          <p:txBody>
            <a:bodyPr wrap="none" rtlCol="0">
              <a:spAutoFit/>
            </a:bodyPr>
            <a:lstStyle/>
            <a:p>
              <a:r>
                <a:rPr lang="en-GB" sz="2000" b="1" dirty="0" smtClean="0">
                  <a:solidFill>
                    <a:schemeClr val="bg1"/>
                  </a:solidFill>
                </a:rPr>
                <a:t>Games console</a:t>
              </a:r>
              <a:endParaRPr lang="en-GB" sz="2000" b="1" dirty="0">
                <a:solidFill>
                  <a:schemeClr val="bg1"/>
                </a:solidFill>
              </a:endParaRPr>
            </a:p>
          </p:txBody>
        </p:sp>
      </p:grpSp>
      <p:grpSp>
        <p:nvGrpSpPr>
          <p:cNvPr id="9" name="Group 18"/>
          <p:cNvGrpSpPr/>
          <p:nvPr/>
        </p:nvGrpSpPr>
        <p:grpSpPr>
          <a:xfrm>
            <a:off x="178403" y="3257125"/>
            <a:ext cx="2016224" cy="2574305"/>
            <a:chOff x="827584" y="3760573"/>
            <a:chExt cx="2016224" cy="2574303"/>
          </a:xfrm>
        </p:grpSpPr>
        <p:sp>
          <p:nvSpPr>
            <p:cNvPr id="20" name="Rounded Rectangle 19"/>
            <p:cNvSpPr/>
            <p:nvPr/>
          </p:nvSpPr>
          <p:spPr>
            <a:xfrm>
              <a:off x="827584" y="3789040"/>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10" descr="http://www.dv247.com/assets/products/37122_l.jpg"/>
            <p:cNvPicPr>
              <a:picLocks noChangeAspect="1" noChangeArrowheads="1"/>
            </p:cNvPicPr>
            <p:nvPr/>
          </p:nvPicPr>
          <p:blipFill>
            <a:blip r:embed="rId3" cstate="print"/>
            <a:srcRect/>
            <a:stretch>
              <a:fillRect/>
            </a:stretch>
          </p:blipFill>
          <p:spPr bwMode="auto">
            <a:xfrm>
              <a:off x="936287" y="4149180"/>
              <a:ext cx="1798818" cy="1800000"/>
            </a:xfrm>
            <a:prstGeom prst="rect">
              <a:avLst/>
            </a:prstGeom>
            <a:noFill/>
          </p:spPr>
        </p:pic>
        <p:sp>
          <p:nvSpPr>
            <p:cNvPr id="22" name="TextBox 21"/>
            <p:cNvSpPr txBox="1"/>
            <p:nvPr/>
          </p:nvSpPr>
          <p:spPr>
            <a:xfrm>
              <a:off x="1483676" y="5934766"/>
              <a:ext cx="704039" cy="400110"/>
            </a:xfrm>
            <a:prstGeom prst="rect">
              <a:avLst/>
            </a:prstGeom>
            <a:noFill/>
          </p:spPr>
          <p:txBody>
            <a:bodyPr wrap="none" rtlCol="0">
              <a:spAutoFit/>
            </a:bodyPr>
            <a:lstStyle/>
            <a:p>
              <a:r>
                <a:rPr lang="en-GB" sz="2000" b="1" dirty="0">
                  <a:solidFill>
                    <a:schemeClr val="bg1"/>
                  </a:solidFill>
                </a:rPr>
                <a:t>£</a:t>
              </a:r>
              <a:r>
                <a:rPr lang="en-GB" sz="2000" b="1" dirty="0" smtClean="0">
                  <a:solidFill>
                    <a:schemeClr val="bg1"/>
                  </a:solidFill>
                </a:rPr>
                <a:t>300</a:t>
              </a:r>
              <a:endParaRPr lang="en-GB" sz="2000" b="1" dirty="0">
                <a:solidFill>
                  <a:schemeClr val="bg1"/>
                </a:solidFill>
              </a:endParaRPr>
            </a:p>
          </p:txBody>
        </p:sp>
        <p:sp>
          <p:nvSpPr>
            <p:cNvPr id="23" name="TextBox 22"/>
            <p:cNvSpPr txBox="1"/>
            <p:nvPr/>
          </p:nvSpPr>
          <p:spPr>
            <a:xfrm>
              <a:off x="1014448" y="3760573"/>
              <a:ext cx="1642501" cy="400110"/>
            </a:xfrm>
            <a:prstGeom prst="rect">
              <a:avLst/>
            </a:prstGeom>
            <a:noFill/>
          </p:spPr>
          <p:txBody>
            <a:bodyPr wrap="none" rtlCol="0">
              <a:spAutoFit/>
            </a:bodyPr>
            <a:lstStyle/>
            <a:p>
              <a:r>
                <a:rPr lang="en-GB" sz="2000" b="1" dirty="0" smtClean="0">
                  <a:solidFill>
                    <a:schemeClr val="bg1"/>
                  </a:solidFill>
                </a:rPr>
                <a:t>Electric guitar</a:t>
              </a:r>
              <a:endParaRPr lang="en-GB" sz="2000" b="1" dirty="0">
                <a:solidFill>
                  <a:schemeClr val="bg1"/>
                </a:solidFill>
              </a:endParaRPr>
            </a:p>
          </p:txBody>
        </p:sp>
      </p:grpSp>
      <p:grpSp>
        <p:nvGrpSpPr>
          <p:cNvPr id="19" name="Group 28"/>
          <p:cNvGrpSpPr/>
          <p:nvPr/>
        </p:nvGrpSpPr>
        <p:grpSpPr>
          <a:xfrm>
            <a:off x="4661765" y="6306108"/>
            <a:ext cx="2016224" cy="2577776"/>
            <a:chOff x="6791987" y="219358"/>
            <a:chExt cx="2016224" cy="2577775"/>
          </a:xfrm>
        </p:grpSpPr>
        <p:sp>
          <p:nvSpPr>
            <p:cNvPr id="30" name="Rounded Rectangle 29"/>
            <p:cNvSpPr/>
            <p:nvPr/>
          </p:nvSpPr>
          <p:spPr>
            <a:xfrm>
              <a:off x="6791987"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7383158" y="2397023"/>
              <a:ext cx="833883" cy="400110"/>
            </a:xfrm>
            <a:prstGeom prst="rect">
              <a:avLst/>
            </a:prstGeom>
            <a:noFill/>
          </p:spPr>
          <p:txBody>
            <a:bodyPr wrap="none" rtlCol="0">
              <a:spAutoFit/>
            </a:bodyPr>
            <a:lstStyle/>
            <a:p>
              <a:r>
                <a:rPr lang="en-GB" sz="2000" b="1" dirty="0" smtClean="0">
                  <a:solidFill>
                    <a:schemeClr val="bg1"/>
                  </a:solidFill>
                </a:rPr>
                <a:t>£1000</a:t>
              </a:r>
              <a:endParaRPr lang="en-GB" sz="2000" b="1" dirty="0">
                <a:solidFill>
                  <a:schemeClr val="bg1"/>
                </a:solidFill>
              </a:endParaRPr>
            </a:p>
          </p:txBody>
        </p:sp>
        <p:pic>
          <p:nvPicPr>
            <p:cNvPr id="32" name="Picture 14" descr="http://images.scotbycycles.co.uk/images/products/zoom/1348929277-87476600.png"/>
            <p:cNvPicPr>
              <a:picLocks noChangeAspect="1" noChangeArrowheads="1"/>
            </p:cNvPicPr>
            <p:nvPr/>
          </p:nvPicPr>
          <p:blipFill>
            <a:blip r:embed="rId4" cstate="print"/>
            <a:srcRect/>
            <a:stretch>
              <a:fillRect/>
            </a:stretch>
          </p:blipFill>
          <p:spPr bwMode="auto">
            <a:xfrm>
              <a:off x="6900099" y="606883"/>
              <a:ext cx="1800000" cy="1800000"/>
            </a:xfrm>
            <a:prstGeom prst="rect">
              <a:avLst/>
            </a:prstGeom>
            <a:noFill/>
          </p:spPr>
        </p:pic>
        <p:sp>
          <p:nvSpPr>
            <p:cNvPr id="33" name="TextBox 32"/>
            <p:cNvSpPr txBox="1"/>
            <p:nvPr/>
          </p:nvSpPr>
          <p:spPr>
            <a:xfrm>
              <a:off x="6931432" y="219358"/>
              <a:ext cx="1737335" cy="400110"/>
            </a:xfrm>
            <a:prstGeom prst="rect">
              <a:avLst/>
            </a:prstGeom>
            <a:noFill/>
          </p:spPr>
          <p:txBody>
            <a:bodyPr wrap="none" rtlCol="0">
              <a:spAutoFit/>
            </a:bodyPr>
            <a:lstStyle/>
            <a:p>
              <a:r>
                <a:rPr lang="en-GB" sz="2000" b="1" dirty="0" smtClean="0">
                  <a:solidFill>
                    <a:schemeClr val="bg1"/>
                  </a:solidFill>
                </a:rPr>
                <a:t>Mountain bike</a:t>
              </a:r>
              <a:endParaRPr lang="en-GB" sz="2000" b="1" dirty="0">
                <a:solidFill>
                  <a:schemeClr val="bg1"/>
                </a:solidFill>
              </a:endParaRPr>
            </a:p>
          </p:txBody>
        </p:sp>
      </p:grpSp>
      <p:grpSp>
        <p:nvGrpSpPr>
          <p:cNvPr id="34" name="Group 18"/>
          <p:cNvGrpSpPr/>
          <p:nvPr/>
        </p:nvGrpSpPr>
        <p:grpSpPr>
          <a:xfrm>
            <a:off x="2419859" y="3257125"/>
            <a:ext cx="2016224" cy="2574305"/>
            <a:chOff x="827584" y="3760573"/>
            <a:chExt cx="2016224" cy="2574303"/>
          </a:xfrm>
        </p:grpSpPr>
        <p:sp>
          <p:nvSpPr>
            <p:cNvPr id="35" name="Rounded Rectangle 34"/>
            <p:cNvSpPr/>
            <p:nvPr/>
          </p:nvSpPr>
          <p:spPr>
            <a:xfrm>
              <a:off x="827584" y="3789040"/>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 name="Picture 10" descr="http://www.dv247.com/assets/products/37122_l.jpg"/>
            <p:cNvPicPr>
              <a:picLocks noChangeAspect="1" noChangeArrowheads="1"/>
            </p:cNvPicPr>
            <p:nvPr/>
          </p:nvPicPr>
          <p:blipFill>
            <a:blip r:embed="rId3" cstate="print"/>
            <a:srcRect/>
            <a:stretch>
              <a:fillRect/>
            </a:stretch>
          </p:blipFill>
          <p:spPr bwMode="auto">
            <a:xfrm>
              <a:off x="936287" y="4149180"/>
              <a:ext cx="1798818" cy="1800000"/>
            </a:xfrm>
            <a:prstGeom prst="rect">
              <a:avLst/>
            </a:prstGeom>
            <a:noFill/>
          </p:spPr>
        </p:pic>
        <p:sp>
          <p:nvSpPr>
            <p:cNvPr id="37" name="TextBox 36"/>
            <p:cNvSpPr txBox="1"/>
            <p:nvPr/>
          </p:nvSpPr>
          <p:spPr>
            <a:xfrm>
              <a:off x="1483676" y="5934766"/>
              <a:ext cx="704039" cy="400110"/>
            </a:xfrm>
            <a:prstGeom prst="rect">
              <a:avLst/>
            </a:prstGeom>
            <a:noFill/>
          </p:spPr>
          <p:txBody>
            <a:bodyPr wrap="none" rtlCol="0">
              <a:spAutoFit/>
            </a:bodyPr>
            <a:lstStyle/>
            <a:p>
              <a:r>
                <a:rPr lang="en-GB" sz="2000" b="1" dirty="0">
                  <a:solidFill>
                    <a:schemeClr val="bg1"/>
                  </a:solidFill>
                </a:rPr>
                <a:t>£</a:t>
              </a:r>
              <a:r>
                <a:rPr lang="en-GB" sz="2000" b="1" dirty="0" smtClean="0">
                  <a:solidFill>
                    <a:schemeClr val="bg1"/>
                  </a:solidFill>
                </a:rPr>
                <a:t>300</a:t>
              </a:r>
              <a:endParaRPr lang="en-GB" sz="2000" b="1" dirty="0">
                <a:solidFill>
                  <a:schemeClr val="bg1"/>
                </a:solidFill>
              </a:endParaRPr>
            </a:p>
          </p:txBody>
        </p:sp>
        <p:sp>
          <p:nvSpPr>
            <p:cNvPr id="38" name="TextBox 37"/>
            <p:cNvSpPr txBox="1"/>
            <p:nvPr/>
          </p:nvSpPr>
          <p:spPr>
            <a:xfrm>
              <a:off x="1014448" y="3760573"/>
              <a:ext cx="1642501" cy="400110"/>
            </a:xfrm>
            <a:prstGeom prst="rect">
              <a:avLst/>
            </a:prstGeom>
            <a:noFill/>
          </p:spPr>
          <p:txBody>
            <a:bodyPr wrap="none" rtlCol="0">
              <a:spAutoFit/>
            </a:bodyPr>
            <a:lstStyle/>
            <a:p>
              <a:r>
                <a:rPr lang="en-GB" sz="2000" b="1" dirty="0" smtClean="0">
                  <a:solidFill>
                    <a:schemeClr val="bg1"/>
                  </a:solidFill>
                </a:rPr>
                <a:t>Electric guitar</a:t>
              </a:r>
              <a:endParaRPr lang="en-GB" sz="2000" b="1" dirty="0">
                <a:solidFill>
                  <a:schemeClr val="bg1"/>
                </a:solidFill>
              </a:endParaRPr>
            </a:p>
          </p:txBody>
        </p:sp>
      </p:grpSp>
      <p:grpSp>
        <p:nvGrpSpPr>
          <p:cNvPr id="39" name="Group 18"/>
          <p:cNvGrpSpPr/>
          <p:nvPr/>
        </p:nvGrpSpPr>
        <p:grpSpPr>
          <a:xfrm>
            <a:off x="4661765" y="3257125"/>
            <a:ext cx="2016224" cy="2574305"/>
            <a:chOff x="827584" y="3760573"/>
            <a:chExt cx="2016224" cy="2574303"/>
          </a:xfrm>
        </p:grpSpPr>
        <p:sp>
          <p:nvSpPr>
            <p:cNvPr id="40" name="Rounded Rectangle 39"/>
            <p:cNvSpPr/>
            <p:nvPr/>
          </p:nvSpPr>
          <p:spPr>
            <a:xfrm>
              <a:off x="827584" y="3789040"/>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 name="Picture 10" descr="http://www.dv247.com/assets/products/37122_l.jpg"/>
            <p:cNvPicPr>
              <a:picLocks noChangeAspect="1" noChangeArrowheads="1"/>
            </p:cNvPicPr>
            <p:nvPr/>
          </p:nvPicPr>
          <p:blipFill>
            <a:blip r:embed="rId3" cstate="print"/>
            <a:srcRect/>
            <a:stretch>
              <a:fillRect/>
            </a:stretch>
          </p:blipFill>
          <p:spPr bwMode="auto">
            <a:xfrm>
              <a:off x="936287" y="4149180"/>
              <a:ext cx="1798818" cy="1800000"/>
            </a:xfrm>
            <a:prstGeom prst="rect">
              <a:avLst/>
            </a:prstGeom>
            <a:noFill/>
          </p:spPr>
        </p:pic>
        <p:sp>
          <p:nvSpPr>
            <p:cNvPr id="42" name="TextBox 41"/>
            <p:cNvSpPr txBox="1"/>
            <p:nvPr/>
          </p:nvSpPr>
          <p:spPr>
            <a:xfrm>
              <a:off x="1483676" y="5934766"/>
              <a:ext cx="704039" cy="400110"/>
            </a:xfrm>
            <a:prstGeom prst="rect">
              <a:avLst/>
            </a:prstGeom>
            <a:noFill/>
          </p:spPr>
          <p:txBody>
            <a:bodyPr wrap="none" rtlCol="0">
              <a:spAutoFit/>
            </a:bodyPr>
            <a:lstStyle/>
            <a:p>
              <a:r>
                <a:rPr lang="en-GB" sz="2000" b="1" dirty="0">
                  <a:solidFill>
                    <a:schemeClr val="bg1"/>
                  </a:solidFill>
                </a:rPr>
                <a:t>£</a:t>
              </a:r>
              <a:r>
                <a:rPr lang="en-GB" sz="2000" b="1" dirty="0" smtClean="0">
                  <a:solidFill>
                    <a:schemeClr val="bg1"/>
                  </a:solidFill>
                </a:rPr>
                <a:t>300</a:t>
              </a:r>
              <a:endParaRPr lang="en-GB" sz="2000" b="1" dirty="0">
                <a:solidFill>
                  <a:schemeClr val="bg1"/>
                </a:solidFill>
              </a:endParaRPr>
            </a:p>
          </p:txBody>
        </p:sp>
        <p:sp>
          <p:nvSpPr>
            <p:cNvPr id="43" name="TextBox 42"/>
            <p:cNvSpPr txBox="1"/>
            <p:nvPr/>
          </p:nvSpPr>
          <p:spPr>
            <a:xfrm>
              <a:off x="1014448" y="3760573"/>
              <a:ext cx="1642501" cy="400110"/>
            </a:xfrm>
            <a:prstGeom prst="rect">
              <a:avLst/>
            </a:prstGeom>
            <a:noFill/>
          </p:spPr>
          <p:txBody>
            <a:bodyPr wrap="none" rtlCol="0">
              <a:spAutoFit/>
            </a:bodyPr>
            <a:lstStyle/>
            <a:p>
              <a:r>
                <a:rPr lang="en-GB" sz="2000" b="1" dirty="0" smtClean="0">
                  <a:solidFill>
                    <a:schemeClr val="bg1"/>
                  </a:solidFill>
                </a:rPr>
                <a:t>Electric guitar</a:t>
              </a:r>
              <a:endParaRPr lang="en-GB" sz="2000" b="1" dirty="0">
                <a:solidFill>
                  <a:schemeClr val="bg1"/>
                </a:solidFill>
              </a:endParaRPr>
            </a:p>
          </p:txBody>
        </p:sp>
      </p:grpSp>
      <p:grpSp>
        <p:nvGrpSpPr>
          <p:cNvPr id="49" name="Group 35"/>
          <p:cNvGrpSpPr/>
          <p:nvPr/>
        </p:nvGrpSpPr>
        <p:grpSpPr>
          <a:xfrm>
            <a:off x="178403" y="6307845"/>
            <a:ext cx="2016224" cy="2574303"/>
            <a:chOff x="308224" y="6280633"/>
            <a:chExt cx="2016224" cy="2574303"/>
          </a:xfrm>
        </p:grpSpPr>
        <p:sp>
          <p:nvSpPr>
            <p:cNvPr id="50" name="Rounded Rectangle 49"/>
            <p:cNvSpPr/>
            <p:nvPr/>
          </p:nvSpPr>
          <p:spPr>
            <a:xfrm>
              <a:off x="308224" y="6309099"/>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1" name="Picture 12" descr="http://cdn3.pcadvisor.co.uk/cmsdata/features/3449632/Microsoft_Xbox_One_console.jpg"/>
            <p:cNvPicPr>
              <a:picLocks noChangeAspect="1" noChangeArrowheads="1"/>
            </p:cNvPicPr>
            <p:nvPr/>
          </p:nvPicPr>
          <p:blipFill>
            <a:blip r:embed="rId2" cstate="print"/>
            <a:srcRect/>
            <a:stretch>
              <a:fillRect/>
            </a:stretch>
          </p:blipFill>
          <p:spPr bwMode="auto">
            <a:xfrm>
              <a:off x="416336" y="6669239"/>
              <a:ext cx="1800000" cy="1800001"/>
            </a:xfrm>
            <a:prstGeom prst="rect">
              <a:avLst/>
            </a:prstGeom>
            <a:noFill/>
          </p:spPr>
        </p:pic>
        <p:sp>
          <p:nvSpPr>
            <p:cNvPr id="52" name="TextBox 51"/>
            <p:cNvSpPr txBox="1"/>
            <p:nvPr/>
          </p:nvSpPr>
          <p:spPr>
            <a:xfrm>
              <a:off x="964316" y="8454826"/>
              <a:ext cx="704039" cy="400110"/>
            </a:xfrm>
            <a:prstGeom prst="rect">
              <a:avLst/>
            </a:prstGeom>
            <a:noFill/>
          </p:spPr>
          <p:txBody>
            <a:bodyPr wrap="none" rtlCol="0">
              <a:spAutoFit/>
            </a:bodyPr>
            <a:lstStyle/>
            <a:p>
              <a:r>
                <a:rPr lang="en-GB" sz="2000" b="1" dirty="0" smtClean="0">
                  <a:solidFill>
                    <a:schemeClr val="bg1"/>
                  </a:solidFill>
                </a:rPr>
                <a:t>£400</a:t>
              </a:r>
              <a:endParaRPr lang="en-GB" sz="2000" b="1" dirty="0">
                <a:solidFill>
                  <a:schemeClr val="bg1"/>
                </a:solidFill>
              </a:endParaRPr>
            </a:p>
          </p:txBody>
        </p:sp>
        <p:sp>
          <p:nvSpPr>
            <p:cNvPr id="53" name="TextBox 52"/>
            <p:cNvSpPr txBox="1"/>
            <p:nvPr/>
          </p:nvSpPr>
          <p:spPr>
            <a:xfrm>
              <a:off x="467755" y="6280633"/>
              <a:ext cx="1787990" cy="400110"/>
            </a:xfrm>
            <a:prstGeom prst="rect">
              <a:avLst/>
            </a:prstGeom>
            <a:noFill/>
          </p:spPr>
          <p:txBody>
            <a:bodyPr wrap="none" rtlCol="0">
              <a:spAutoFit/>
            </a:bodyPr>
            <a:lstStyle/>
            <a:p>
              <a:r>
                <a:rPr lang="en-GB" sz="2000" b="1" dirty="0" smtClean="0">
                  <a:solidFill>
                    <a:schemeClr val="bg1"/>
                  </a:solidFill>
                </a:rPr>
                <a:t>Games console</a:t>
              </a:r>
              <a:endParaRPr lang="en-GB" sz="2000" b="1" dirty="0">
                <a:solidFill>
                  <a:schemeClr val="bg1"/>
                </a:solidFill>
              </a:endParaRPr>
            </a:p>
          </p:txBody>
        </p:sp>
      </p:grpSp>
      <p:grpSp>
        <p:nvGrpSpPr>
          <p:cNvPr id="69" name="Group 34"/>
          <p:cNvGrpSpPr/>
          <p:nvPr/>
        </p:nvGrpSpPr>
        <p:grpSpPr>
          <a:xfrm>
            <a:off x="2422645" y="213444"/>
            <a:ext cx="2016224" cy="2574866"/>
            <a:chOff x="3123734" y="323794"/>
            <a:chExt cx="2016224" cy="2574866"/>
          </a:xfrm>
        </p:grpSpPr>
        <p:sp>
          <p:nvSpPr>
            <p:cNvPr id="70" name="Rounded Rectangle 69"/>
            <p:cNvSpPr/>
            <p:nvPr/>
          </p:nvSpPr>
          <p:spPr>
            <a:xfrm>
              <a:off x="3123734" y="351179"/>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 name="Picture 4" descr="http://store.three.co.uk/medias/sys_master/8827643494430.jpg"/>
            <p:cNvPicPr>
              <a:picLocks noChangeAspect="1" noChangeArrowheads="1"/>
            </p:cNvPicPr>
            <p:nvPr/>
          </p:nvPicPr>
          <p:blipFill>
            <a:blip r:embed="rId5" cstate="print"/>
            <a:srcRect/>
            <a:stretch>
              <a:fillRect/>
            </a:stretch>
          </p:blipFill>
          <p:spPr bwMode="auto">
            <a:xfrm>
              <a:off x="3231846" y="711319"/>
              <a:ext cx="1800000" cy="1800001"/>
            </a:xfrm>
            <a:prstGeom prst="rect">
              <a:avLst/>
            </a:prstGeom>
            <a:noFill/>
          </p:spPr>
        </p:pic>
        <p:sp>
          <p:nvSpPr>
            <p:cNvPr id="72" name="TextBox 71"/>
            <p:cNvSpPr txBox="1"/>
            <p:nvPr/>
          </p:nvSpPr>
          <p:spPr>
            <a:xfrm>
              <a:off x="3779826" y="2498550"/>
              <a:ext cx="704039" cy="400110"/>
            </a:xfrm>
            <a:prstGeom prst="rect">
              <a:avLst/>
            </a:prstGeom>
            <a:noFill/>
          </p:spPr>
          <p:txBody>
            <a:bodyPr wrap="none" rtlCol="0">
              <a:spAutoFit/>
            </a:bodyPr>
            <a:lstStyle/>
            <a:p>
              <a:r>
                <a:rPr lang="en-GB" sz="2000" b="1" dirty="0" smtClean="0">
                  <a:solidFill>
                    <a:schemeClr val="bg1"/>
                  </a:solidFill>
                </a:rPr>
                <a:t>£200</a:t>
              </a:r>
              <a:endParaRPr lang="en-GB" sz="2000" b="1" dirty="0">
                <a:solidFill>
                  <a:schemeClr val="bg1"/>
                </a:solidFill>
              </a:endParaRPr>
            </a:p>
          </p:txBody>
        </p:sp>
        <p:sp>
          <p:nvSpPr>
            <p:cNvPr id="73" name="TextBox 72"/>
            <p:cNvSpPr txBox="1"/>
            <p:nvPr/>
          </p:nvSpPr>
          <p:spPr>
            <a:xfrm>
              <a:off x="3381222" y="323794"/>
              <a:ext cx="1502334" cy="400110"/>
            </a:xfrm>
            <a:prstGeom prst="rect">
              <a:avLst/>
            </a:prstGeom>
            <a:noFill/>
          </p:spPr>
          <p:txBody>
            <a:bodyPr wrap="none" rtlCol="0">
              <a:spAutoFit/>
            </a:bodyPr>
            <a:lstStyle/>
            <a:p>
              <a:r>
                <a:rPr lang="en-GB" sz="2000" b="1" dirty="0" smtClean="0">
                  <a:solidFill>
                    <a:schemeClr val="bg1"/>
                  </a:solidFill>
                </a:rPr>
                <a:t>Smartphone</a:t>
              </a:r>
              <a:endParaRPr lang="en-GB" sz="2000" b="1" dirty="0">
                <a:solidFill>
                  <a:schemeClr val="bg1"/>
                </a:solidFill>
              </a:endParaRPr>
            </a:p>
          </p:txBody>
        </p:sp>
      </p:grpSp>
      <p:grpSp>
        <p:nvGrpSpPr>
          <p:cNvPr id="74" name="Group 34"/>
          <p:cNvGrpSpPr/>
          <p:nvPr/>
        </p:nvGrpSpPr>
        <p:grpSpPr>
          <a:xfrm>
            <a:off x="204439" y="213444"/>
            <a:ext cx="2016224" cy="2574866"/>
            <a:chOff x="3123734" y="323794"/>
            <a:chExt cx="2016224" cy="2574866"/>
          </a:xfrm>
        </p:grpSpPr>
        <p:sp>
          <p:nvSpPr>
            <p:cNvPr id="75" name="Rounded Rectangle 74"/>
            <p:cNvSpPr/>
            <p:nvPr/>
          </p:nvSpPr>
          <p:spPr>
            <a:xfrm>
              <a:off x="3123734" y="351179"/>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6" name="Picture 4" descr="http://store.three.co.uk/medias/sys_master/8827643494430.jpg"/>
            <p:cNvPicPr>
              <a:picLocks noChangeAspect="1" noChangeArrowheads="1"/>
            </p:cNvPicPr>
            <p:nvPr/>
          </p:nvPicPr>
          <p:blipFill>
            <a:blip r:embed="rId5" cstate="print"/>
            <a:srcRect/>
            <a:stretch>
              <a:fillRect/>
            </a:stretch>
          </p:blipFill>
          <p:spPr bwMode="auto">
            <a:xfrm>
              <a:off x="3231846" y="711319"/>
              <a:ext cx="1800000" cy="1800001"/>
            </a:xfrm>
            <a:prstGeom prst="rect">
              <a:avLst/>
            </a:prstGeom>
            <a:noFill/>
          </p:spPr>
        </p:pic>
        <p:sp>
          <p:nvSpPr>
            <p:cNvPr id="77" name="TextBox 76"/>
            <p:cNvSpPr txBox="1"/>
            <p:nvPr/>
          </p:nvSpPr>
          <p:spPr>
            <a:xfrm>
              <a:off x="3779826" y="2498550"/>
              <a:ext cx="704039" cy="400110"/>
            </a:xfrm>
            <a:prstGeom prst="rect">
              <a:avLst/>
            </a:prstGeom>
            <a:noFill/>
          </p:spPr>
          <p:txBody>
            <a:bodyPr wrap="none" rtlCol="0">
              <a:spAutoFit/>
            </a:bodyPr>
            <a:lstStyle/>
            <a:p>
              <a:r>
                <a:rPr lang="en-GB" sz="2000" b="1" dirty="0" smtClean="0">
                  <a:solidFill>
                    <a:schemeClr val="bg1"/>
                  </a:solidFill>
                </a:rPr>
                <a:t>£200</a:t>
              </a:r>
              <a:endParaRPr lang="en-GB" sz="2000" b="1" dirty="0">
                <a:solidFill>
                  <a:schemeClr val="bg1"/>
                </a:solidFill>
              </a:endParaRPr>
            </a:p>
          </p:txBody>
        </p:sp>
        <p:sp>
          <p:nvSpPr>
            <p:cNvPr id="78" name="TextBox 77"/>
            <p:cNvSpPr txBox="1"/>
            <p:nvPr/>
          </p:nvSpPr>
          <p:spPr>
            <a:xfrm>
              <a:off x="3381222" y="323794"/>
              <a:ext cx="1502334" cy="400110"/>
            </a:xfrm>
            <a:prstGeom prst="rect">
              <a:avLst/>
            </a:prstGeom>
            <a:noFill/>
          </p:spPr>
          <p:txBody>
            <a:bodyPr wrap="none" rtlCol="0">
              <a:spAutoFit/>
            </a:bodyPr>
            <a:lstStyle/>
            <a:p>
              <a:r>
                <a:rPr lang="en-GB" sz="2000" b="1" dirty="0" smtClean="0">
                  <a:solidFill>
                    <a:schemeClr val="bg1"/>
                  </a:solidFill>
                </a:rPr>
                <a:t>Smartphone</a:t>
              </a:r>
              <a:endParaRPr lang="en-GB" sz="2000" b="1" dirty="0">
                <a:solidFill>
                  <a:schemeClr val="bg1"/>
                </a:solidFill>
              </a:endParaRPr>
            </a:p>
          </p:txBody>
        </p:sp>
      </p:grpSp>
      <p:grpSp>
        <p:nvGrpSpPr>
          <p:cNvPr id="79" name="Group 18"/>
          <p:cNvGrpSpPr/>
          <p:nvPr/>
        </p:nvGrpSpPr>
        <p:grpSpPr>
          <a:xfrm>
            <a:off x="4642310" y="214005"/>
            <a:ext cx="2016224" cy="2574305"/>
            <a:chOff x="827584" y="3760573"/>
            <a:chExt cx="2016224" cy="2574303"/>
          </a:xfrm>
        </p:grpSpPr>
        <p:sp>
          <p:nvSpPr>
            <p:cNvPr id="80" name="Rounded Rectangle 79"/>
            <p:cNvSpPr/>
            <p:nvPr/>
          </p:nvSpPr>
          <p:spPr>
            <a:xfrm>
              <a:off x="827584" y="3789040"/>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 name="Picture 10" descr="http://www.dv247.com/assets/products/37122_l.jpg"/>
            <p:cNvPicPr>
              <a:picLocks noChangeAspect="1" noChangeArrowheads="1"/>
            </p:cNvPicPr>
            <p:nvPr/>
          </p:nvPicPr>
          <p:blipFill>
            <a:blip r:embed="rId3" cstate="print"/>
            <a:srcRect/>
            <a:stretch>
              <a:fillRect/>
            </a:stretch>
          </p:blipFill>
          <p:spPr bwMode="auto">
            <a:xfrm>
              <a:off x="936287" y="4149180"/>
              <a:ext cx="1798818" cy="1800000"/>
            </a:xfrm>
            <a:prstGeom prst="rect">
              <a:avLst/>
            </a:prstGeom>
            <a:noFill/>
          </p:spPr>
        </p:pic>
        <p:sp>
          <p:nvSpPr>
            <p:cNvPr id="82" name="TextBox 81"/>
            <p:cNvSpPr txBox="1"/>
            <p:nvPr/>
          </p:nvSpPr>
          <p:spPr>
            <a:xfrm>
              <a:off x="1483676" y="5934766"/>
              <a:ext cx="704039" cy="400110"/>
            </a:xfrm>
            <a:prstGeom prst="rect">
              <a:avLst/>
            </a:prstGeom>
            <a:noFill/>
          </p:spPr>
          <p:txBody>
            <a:bodyPr wrap="none" rtlCol="0">
              <a:spAutoFit/>
            </a:bodyPr>
            <a:lstStyle/>
            <a:p>
              <a:r>
                <a:rPr lang="en-GB" sz="2000" b="1" dirty="0">
                  <a:solidFill>
                    <a:schemeClr val="bg1"/>
                  </a:solidFill>
                </a:rPr>
                <a:t>£</a:t>
              </a:r>
              <a:r>
                <a:rPr lang="en-GB" sz="2000" b="1" dirty="0" smtClean="0">
                  <a:solidFill>
                    <a:schemeClr val="bg1"/>
                  </a:solidFill>
                </a:rPr>
                <a:t>300</a:t>
              </a:r>
              <a:endParaRPr lang="en-GB" sz="2000" b="1" dirty="0">
                <a:solidFill>
                  <a:schemeClr val="bg1"/>
                </a:solidFill>
              </a:endParaRPr>
            </a:p>
          </p:txBody>
        </p:sp>
        <p:sp>
          <p:nvSpPr>
            <p:cNvPr id="83" name="TextBox 82"/>
            <p:cNvSpPr txBox="1"/>
            <p:nvPr/>
          </p:nvSpPr>
          <p:spPr>
            <a:xfrm>
              <a:off x="1014448" y="3760573"/>
              <a:ext cx="1642501" cy="400110"/>
            </a:xfrm>
            <a:prstGeom prst="rect">
              <a:avLst/>
            </a:prstGeom>
            <a:noFill/>
          </p:spPr>
          <p:txBody>
            <a:bodyPr wrap="none" rtlCol="0">
              <a:spAutoFit/>
            </a:bodyPr>
            <a:lstStyle/>
            <a:p>
              <a:r>
                <a:rPr lang="en-GB" sz="2000" b="1" dirty="0" smtClean="0">
                  <a:solidFill>
                    <a:schemeClr val="bg1"/>
                  </a:solidFill>
                </a:rPr>
                <a:t>Electric guitar</a:t>
              </a:r>
              <a:endParaRPr lang="en-GB" sz="2000" b="1" dirty="0">
                <a:solidFill>
                  <a:schemeClr val="bg1"/>
                </a:solidFil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47473" y="-66763"/>
            <a:ext cx="5914419" cy="1195172"/>
            <a:chOff x="525293" y="-16039"/>
            <a:chExt cx="5914419" cy="1732256"/>
          </a:xfrm>
        </p:grpSpPr>
        <p:sp>
          <p:nvSpPr>
            <p:cNvPr id="5" name="Rounded Rectangle 4"/>
            <p:cNvSpPr/>
            <p:nvPr/>
          </p:nvSpPr>
          <p:spPr>
            <a:xfrm>
              <a:off x="525293" y="324062"/>
              <a:ext cx="5914419" cy="139215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p:cNvSpPr txBox="1"/>
            <p:nvPr/>
          </p:nvSpPr>
          <p:spPr>
            <a:xfrm>
              <a:off x="1324482" y="-16039"/>
              <a:ext cx="4390817" cy="1323443"/>
            </a:xfrm>
            <a:prstGeom prst="rect">
              <a:avLst/>
            </a:prstGeom>
            <a:noFill/>
          </p:spPr>
          <p:txBody>
            <a:bodyPr wrap="square" rtlCol="0">
              <a:spAutoFit/>
            </a:bodyPr>
            <a:lstStyle/>
            <a:p>
              <a:pPr algn="ctr"/>
              <a:r>
                <a:rPr lang="en-GB" sz="8000" b="1" dirty="0" smtClean="0">
                  <a:solidFill>
                    <a:schemeClr val="bg1"/>
                  </a:solidFill>
                </a:rPr>
                <a:t>Smuggle</a:t>
              </a:r>
              <a:endParaRPr lang="en-GB" sz="8000" b="1" dirty="0">
                <a:solidFill>
                  <a:schemeClr val="bg1"/>
                </a:solidFill>
              </a:endParaRPr>
            </a:p>
          </p:txBody>
        </p:sp>
      </p:grpSp>
      <p:sp>
        <p:nvSpPr>
          <p:cNvPr id="7" name="TextBox 6"/>
          <p:cNvSpPr txBox="1"/>
          <p:nvPr/>
        </p:nvSpPr>
        <p:spPr>
          <a:xfrm>
            <a:off x="434504" y="2627132"/>
            <a:ext cx="6024662" cy="461665"/>
          </a:xfrm>
          <a:prstGeom prst="rect">
            <a:avLst/>
          </a:prstGeom>
          <a:noFill/>
        </p:spPr>
        <p:txBody>
          <a:bodyPr wrap="square" rtlCol="0">
            <a:spAutoFit/>
          </a:bodyPr>
          <a:lstStyle/>
          <a:p>
            <a:r>
              <a:rPr lang="en-GB" sz="2400" dirty="0" smtClean="0"/>
              <a:t>False accusation = no duty + £200 damages </a:t>
            </a:r>
          </a:p>
        </p:txBody>
      </p:sp>
      <p:sp>
        <p:nvSpPr>
          <p:cNvPr id="8" name="TextBox 7"/>
          <p:cNvSpPr txBox="1"/>
          <p:nvPr/>
        </p:nvSpPr>
        <p:spPr>
          <a:xfrm>
            <a:off x="434504" y="3432227"/>
            <a:ext cx="5904690" cy="458842"/>
          </a:xfrm>
          <a:prstGeom prst="rect">
            <a:avLst/>
          </a:prstGeom>
          <a:noFill/>
        </p:spPr>
        <p:txBody>
          <a:bodyPr wrap="square" rtlCol="0">
            <a:spAutoFit/>
          </a:bodyPr>
          <a:lstStyle/>
          <a:p>
            <a:r>
              <a:rPr lang="en-GB" sz="2400" dirty="0" smtClean="0"/>
              <a:t>1=5%, 2=10%, 3=15%, 4=20%, 5=25%, 6=30%</a:t>
            </a:r>
          </a:p>
        </p:txBody>
      </p:sp>
      <p:sp>
        <p:nvSpPr>
          <p:cNvPr id="9" name="TextBox 8"/>
          <p:cNvSpPr txBox="1"/>
          <p:nvPr/>
        </p:nvSpPr>
        <p:spPr>
          <a:xfrm>
            <a:off x="434504" y="1516763"/>
            <a:ext cx="3861881" cy="461665"/>
          </a:xfrm>
          <a:prstGeom prst="rect">
            <a:avLst/>
          </a:prstGeom>
          <a:noFill/>
        </p:spPr>
        <p:txBody>
          <a:bodyPr wrap="square" rtlCol="0">
            <a:spAutoFit/>
          </a:bodyPr>
          <a:lstStyle/>
          <a:p>
            <a:r>
              <a:rPr lang="en-GB" sz="2400" dirty="0" smtClean="0"/>
              <a:t>Each player starts with £5000</a:t>
            </a:r>
          </a:p>
        </p:txBody>
      </p:sp>
      <p:sp>
        <p:nvSpPr>
          <p:cNvPr id="10" name="TextBox 9"/>
          <p:cNvSpPr txBox="1"/>
          <p:nvPr/>
        </p:nvSpPr>
        <p:spPr>
          <a:xfrm>
            <a:off x="434504" y="1188373"/>
            <a:ext cx="1083013" cy="465327"/>
          </a:xfrm>
          <a:prstGeom prst="rect">
            <a:avLst/>
          </a:prstGeom>
          <a:noFill/>
        </p:spPr>
        <p:txBody>
          <a:bodyPr wrap="square" rtlCol="0">
            <a:spAutoFit/>
          </a:bodyPr>
          <a:lstStyle/>
          <a:p>
            <a:r>
              <a:rPr lang="en-GB" sz="2400" b="1" dirty="0" smtClean="0"/>
              <a:t>Money</a:t>
            </a:r>
          </a:p>
        </p:txBody>
      </p:sp>
      <p:sp>
        <p:nvSpPr>
          <p:cNvPr id="11" name="TextBox 10"/>
          <p:cNvSpPr txBox="1"/>
          <p:nvPr/>
        </p:nvSpPr>
        <p:spPr>
          <a:xfrm>
            <a:off x="434503" y="2282949"/>
            <a:ext cx="5830109" cy="461665"/>
          </a:xfrm>
          <a:prstGeom prst="rect">
            <a:avLst/>
          </a:prstGeom>
          <a:noFill/>
        </p:spPr>
        <p:txBody>
          <a:bodyPr wrap="square" rtlCol="0">
            <a:spAutoFit/>
          </a:bodyPr>
          <a:lstStyle/>
          <a:p>
            <a:r>
              <a:rPr lang="en-GB" sz="2400" dirty="0" smtClean="0"/>
              <a:t>Correct accusation = actual duty + £200 fine</a:t>
            </a:r>
          </a:p>
        </p:txBody>
      </p:sp>
      <p:sp>
        <p:nvSpPr>
          <p:cNvPr id="12" name="TextBox 11"/>
          <p:cNvSpPr txBox="1"/>
          <p:nvPr/>
        </p:nvSpPr>
        <p:spPr>
          <a:xfrm>
            <a:off x="434504" y="1958221"/>
            <a:ext cx="1708826" cy="461665"/>
          </a:xfrm>
          <a:prstGeom prst="rect">
            <a:avLst/>
          </a:prstGeom>
          <a:noFill/>
        </p:spPr>
        <p:txBody>
          <a:bodyPr wrap="square" rtlCol="0">
            <a:spAutoFit/>
          </a:bodyPr>
          <a:lstStyle/>
          <a:p>
            <a:r>
              <a:rPr lang="en-GB" sz="2400" b="1" dirty="0" smtClean="0"/>
              <a:t>Accusations</a:t>
            </a:r>
          </a:p>
        </p:txBody>
      </p:sp>
      <p:sp>
        <p:nvSpPr>
          <p:cNvPr id="13" name="TextBox 12"/>
          <p:cNvSpPr txBox="1"/>
          <p:nvPr/>
        </p:nvSpPr>
        <p:spPr>
          <a:xfrm>
            <a:off x="434504" y="3068590"/>
            <a:ext cx="1708826" cy="461665"/>
          </a:xfrm>
          <a:prstGeom prst="rect">
            <a:avLst/>
          </a:prstGeom>
          <a:noFill/>
        </p:spPr>
        <p:txBody>
          <a:bodyPr wrap="square" rtlCol="0">
            <a:spAutoFit/>
          </a:bodyPr>
          <a:lstStyle/>
          <a:p>
            <a:r>
              <a:rPr lang="en-GB" sz="2400" b="1" dirty="0" smtClean="0"/>
              <a:t>Duty rates</a:t>
            </a:r>
          </a:p>
        </p:txBody>
      </p:sp>
      <p:grpSp>
        <p:nvGrpSpPr>
          <p:cNvPr id="14" name="Group 18"/>
          <p:cNvGrpSpPr/>
          <p:nvPr/>
        </p:nvGrpSpPr>
        <p:grpSpPr>
          <a:xfrm>
            <a:off x="155644" y="6599006"/>
            <a:ext cx="2016224" cy="2386137"/>
            <a:chOff x="827584" y="3760573"/>
            <a:chExt cx="2016224" cy="2574303"/>
          </a:xfrm>
        </p:grpSpPr>
        <p:sp>
          <p:nvSpPr>
            <p:cNvPr id="15" name="Rounded Rectangle 14"/>
            <p:cNvSpPr/>
            <p:nvPr/>
          </p:nvSpPr>
          <p:spPr>
            <a:xfrm>
              <a:off x="827584" y="3789040"/>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0" descr="http://www.dv247.com/assets/products/37122_l.jpg"/>
            <p:cNvPicPr>
              <a:picLocks noChangeAspect="1" noChangeArrowheads="1"/>
            </p:cNvPicPr>
            <p:nvPr/>
          </p:nvPicPr>
          <p:blipFill>
            <a:blip r:embed="rId2" cstate="print"/>
            <a:srcRect/>
            <a:stretch>
              <a:fillRect/>
            </a:stretch>
          </p:blipFill>
          <p:spPr bwMode="auto">
            <a:xfrm>
              <a:off x="936287" y="4149180"/>
              <a:ext cx="1798818" cy="1800000"/>
            </a:xfrm>
            <a:prstGeom prst="rect">
              <a:avLst/>
            </a:prstGeom>
            <a:noFill/>
          </p:spPr>
        </p:pic>
        <p:sp>
          <p:nvSpPr>
            <p:cNvPr id="17" name="TextBox 16"/>
            <p:cNvSpPr txBox="1"/>
            <p:nvPr/>
          </p:nvSpPr>
          <p:spPr>
            <a:xfrm>
              <a:off x="1483676" y="5934766"/>
              <a:ext cx="704039" cy="400110"/>
            </a:xfrm>
            <a:prstGeom prst="rect">
              <a:avLst/>
            </a:prstGeom>
            <a:noFill/>
          </p:spPr>
          <p:txBody>
            <a:bodyPr wrap="none" rtlCol="0">
              <a:spAutoFit/>
            </a:bodyPr>
            <a:lstStyle/>
            <a:p>
              <a:r>
                <a:rPr lang="en-GB" sz="2000" b="1" dirty="0">
                  <a:solidFill>
                    <a:schemeClr val="bg1"/>
                  </a:solidFill>
                </a:rPr>
                <a:t>£</a:t>
              </a:r>
              <a:r>
                <a:rPr lang="en-GB" sz="2000" b="1" dirty="0" smtClean="0">
                  <a:solidFill>
                    <a:schemeClr val="bg1"/>
                  </a:solidFill>
                </a:rPr>
                <a:t>300</a:t>
              </a:r>
              <a:endParaRPr lang="en-GB" sz="2000" b="1" dirty="0">
                <a:solidFill>
                  <a:schemeClr val="bg1"/>
                </a:solidFill>
              </a:endParaRPr>
            </a:p>
          </p:txBody>
        </p:sp>
        <p:sp>
          <p:nvSpPr>
            <p:cNvPr id="18" name="TextBox 17"/>
            <p:cNvSpPr txBox="1"/>
            <p:nvPr/>
          </p:nvSpPr>
          <p:spPr>
            <a:xfrm>
              <a:off x="1014448" y="3760573"/>
              <a:ext cx="1642501" cy="400110"/>
            </a:xfrm>
            <a:prstGeom prst="rect">
              <a:avLst/>
            </a:prstGeom>
            <a:noFill/>
          </p:spPr>
          <p:txBody>
            <a:bodyPr wrap="none" rtlCol="0">
              <a:spAutoFit/>
            </a:bodyPr>
            <a:lstStyle/>
            <a:p>
              <a:r>
                <a:rPr lang="en-GB" sz="2000" b="1" dirty="0" smtClean="0">
                  <a:solidFill>
                    <a:schemeClr val="bg1"/>
                  </a:solidFill>
                </a:rPr>
                <a:t>Electric guitar</a:t>
              </a:r>
              <a:endParaRPr lang="en-GB" sz="2000" b="1" dirty="0">
                <a:solidFill>
                  <a:schemeClr val="bg1"/>
                </a:solidFill>
              </a:endParaRPr>
            </a:p>
          </p:txBody>
        </p:sp>
      </p:grpSp>
      <p:grpSp>
        <p:nvGrpSpPr>
          <p:cNvPr id="19" name="Group 35"/>
          <p:cNvGrpSpPr/>
          <p:nvPr/>
        </p:nvGrpSpPr>
        <p:grpSpPr>
          <a:xfrm>
            <a:off x="2430617" y="6599006"/>
            <a:ext cx="2016224" cy="2386135"/>
            <a:chOff x="308224" y="6280633"/>
            <a:chExt cx="2016224" cy="2574303"/>
          </a:xfrm>
        </p:grpSpPr>
        <p:sp>
          <p:nvSpPr>
            <p:cNvPr id="20" name="Rounded Rectangle 19"/>
            <p:cNvSpPr/>
            <p:nvPr/>
          </p:nvSpPr>
          <p:spPr>
            <a:xfrm>
              <a:off x="308224" y="6309099"/>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12" descr="http://cdn3.pcadvisor.co.uk/cmsdata/features/3449632/Microsoft_Xbox_One_console.jpg"/>
            <p:cNvPicPr>
              <a:picLocks noChangeAspect="1" noChangeArrowheads="1"/>
            </p:cNvPicPr>
            <p:nvPr/>
          </p:nvPicPr>
          <p:blipFill>
            <a:blip r:embed="rId3" cstate="print"/>
            <a:srcRect/>
            <a:stretch>
              <a:fillRect/>
            </a:stretch>
          </p:blipFill>
          <p:spPr bwMode="auto">
            <a:xfrm>
              <a:off x="416336" y="6669239"/>
              <a:ext cx="1800000" cy="1800001"/>
            </a:xfrm>
            <a:prstGeom prst="rect">
              <a:avLst/>
            </a:prstGeom>
            <a:noFill/>
          </p:spPr>
        </p:pic>
        <p:sp>
          <p:nvSpPr>
            <p:cNvPr id="22" name="TextBox 21"/>
            <p:cNvSpPr txBox="1"/>
            <p:nvPr/>
          </p:nvSpPr>
          <p:spPr>
            <a:xfrm>
              <a:off x="964316" y="8454826"/>
              <a:ext cx="704039" cy="400110"/>
            </a:xfrm>
            <a:prstGeom prst="rect">
              <a:avLst/>
            </a:prstGeom>
            <a:noFill/>
          </p:spPr>
          <p:txBody>
            <a:bodyPr wrap="none" rtlCol="0">
              <a:spAutoFit/>
            </a:bodyPr>
            <a:lstStyle/>
            <a:p>
              <a:r>
                <a:rPr lang="en-GB" sz="2000" b="1" dirty="0" smtClean="0">
                  <a:solidFill>
                    <a:schemeClr val="bg1"/>
                  </a:solidFill>
                </a:rPr>
                <a:t>£400</a:t>
              </a:r>
              <a:endParaRPr lang="en-GB" sz="2000" b="1" dirty="0">
                <a:solidFill>
                  <a:schemeClr val="bg1"/>
                </a:solidFill>
              </a:endParaRPr>
            </a:p>
          </p:txBody>
        </p:sp>
        <p:sp>
          <p:nvSpPr>
            <p:cNvPr id="23" name="TextBox 22"/>
            <p:cNvSpPr txBox="1"/>
            <p:nvPr/>
          </p:nvSpPr>
          <p:spPr>
            <a:xfrm>
              <a:off x="467755" y="6280633"/>
              <a:ext cx="1787990" cy="400110"/>
            </a:xfrm>
            <a:prstGeom prst="rect">
              <a:avLst/>
            </a:prstGeom>
            <a:noFill/>
          </p:spPr>
          <p:txBody>
            <a:bodyPr wrap="none" rtlCol="0">
              <a:spAutoFit/>
            </a:bodyPr>
            <a:lstStyle/>
            <a:p>
              <a:r>
                <a:rPr lang="en-GB" sz="2000" b="1" dirty="0" smtClean="0">
                  <a:solidFill>
                    <a:schemeClr val="bg1"/>
                  </a:solidFill>
                </a:rPr>
                <a:t>Games console</a:t>
              </a:r>
              <a:endParaRPr lang="en-GB" sz="2000" b="1" dirty="0">
                <a:solidFill>
                  <a:schemeClr val="bg1"/>
                </a:solidFill>
              </a:endParaRPr>
            </a:p>
          </p:txBody>
        </p:sp>
      </p:grpSp>
      <p:grpSp>
        <p:nvGrpSpPr>
          <p:cNvPr id="24" name="Group 23"/>
          <p:cNvGrpSpPr/>
          <p:nvPr/>
        </p:nvGrpSpPr>
        <p:grpSpPr>
          <a:xfrm>
            <a:off x="155644" y="4121737"/>
            <a:ext cx="2016224" cy="2389352"/>
            <a:chOff x="275771" y="219361"/>
            <a:chExt cx="2016224" cy="2577772"/>
          </a:xfrm>
        </p:grpSpPr>
        <p:sp>
          <p:nvSpPr>
            <p:cNvPr id="25" name="Rounded Rectangle 24"/>
            <p:cNvSpPr/>
            <p:nvPr/>
          </p:nvSpPr>
          <p:spPr>
            <a:xfrm>
              <a:off x="275771"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6" name="Picture 2" descr="http://rjtoursonline.com/wp-content/uploads/2013/01/luggage-stack.jpg"/>
            <p:cNvPicPr>
              <a:picLocks noChangeArrowheads="1"/>
            </p:cNvPicPr>
            <p:nvPr/>
          </p:nvPicPr>
          <p:blipFill>
            <a:blip r:embed="rId4" cstate="print"/>
            <a:srcRect/>
            <a:stretch>
              <a:fillRect/>
            </a:stretch>
          </p:blipFill>
          <p:spPr bwMode="auto">
            <a:xfrm>
              <a:off x="383883" y="606883"/>
              <a:ext cx="1800000" cy="1800000"/>
            </a:xfrm>
            <a:prstGeom prst="rect">
              <a:avLst/>
            </a:prstGeom>
            <a:noFill/>
          </p:spPr>
        </p:pic>
        <p:sp>
          <p:nvSpPr>
            <p:cNvPr id="27" name="TextBox 26"/>
            <p:cNvSpPr txBox="1"/>
            <p:nvPr/>
          </p:nvSpPr>
          <p:spPr>
            <a:xfrm>
              <a:off x="759638" y="219361"/>
              <a:ext cx="1048492" cy="400110"/>
            </a:xfrm>
            <a:prstGeom prst="rect">
              <a:avLst/>
            </a:prstGeom>
            <a:noFill/>
          </p:spPr>
          <p:txBody>
            <a:bodyPr wrap="none" rtlCol="0">
              <a:spAutoFit/>
            </a:bodyPr>
            <a:lstStyle/>
            <a:p>
              <a:r>
                <a:rPr lang="en-GB" sz="2000" b="1" dirty="0" smtClean="0">
                  <a:solidFill>
                    <a:schemeClr val="bg1"/>
                  </a:solidFill>
                </a:rPr>
                <a:t>Luggage</a:t>
              </a:r>
              <a:endParaRPr lang="en-GB" sz="2000" b="1" dirty="0">
                <a:solidFill>
                  <a:schemeClr val="bg1"/>
                </a:solidFill>
              </a:endParaRPr>
            </a:p>
          </p:txBody>
        </p:sp>
        <p:sp>
          <p:nvSpPr>
            <p:cNvPr id="28" name="TextBox 27"/>
            <p:cNvSpPr txBox="1"/>
            <p:nvPr/>
          </p:nvSpPr>
          <p:spPr>
            <a:xfrm>
              <a:off x="917276" y="2397023"/>
              <a:ext cx="733214" cy="400110"/>
            </a:xfrm>
            <a:prstGeom prst="rect">
              <a:avLst/>
            </a:prstGeom>
            <a:noFill/>
          </p:spPr>
          <p:txBody>
            <a:bodyPr wrap="none" rtlCol="0">
              <a:spAutoFit/>
            </a:bodyPr>
            <a:lstStyle/>
            <a:p>
              <a:r>
                <a:rPr lang="en-GB" sz="2000" b="1" dirty="0" smtClean="0">
                  <a:solidFill>
                    <a:schemeClr val="bg1"/>
                  </a:solidFill>
                </a:rPr>
                <a:t>Free!</a:t>
              </a:r>
              <a:endParaRPr lang="en-GB" sz="2000" b="1" dirty="0">
                <a:solidFill>
                  <a:schemeClr val="bg1"/>
                </a:solidFill>
              </a:endParaRPr>
            </a:p>
          </p:txBody>
        </p:sp>
      </p:grpSp>
      <p:grpSp>
        <p:nvGrpSpPr>
          <p:cNvPr id="29" name="Group 28"/>
          <p:cNvGrpSpPr/>
          <p:nvPr/>
        </p:nvGrpSpPr>
        <p:grpSpPr>
          <a:xfrm>
            <a:off x="4705591" y="6599006"/>
            <a:ext cx="2016224" cy="2389354"/>
            <a:chOff x="6791987" y="219358"/>
            <a:chExt cx="2016224" cy="2577775"/>
          </a:xfrm>
        </p:grpSpPr>
        <p:sp>
          <p:nvSpPr>
            <p:cNvPr id="30" name="Rounded Rectangle 29"/>
            <p:cNvSpPr/>
            <p:nvPr/>
          </p:nvSpPr>
          <p:spPr>
            <a:xfrm>
              <a:off x="6791987" y="246743"/>
              <a:ext cx="2016224" cy="2520280"/>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7383158" y="2397023"/>
              <a:ext cx="833883" cy="400110"/>
            </a:xfrm>
            <a:prstGeom prst="rect">
              <a:avLst/>
            </a:prstGeom>
            <a:noFill/>
          </p:spPr>
          <p:txBody>
            <a:bodyPr wrap="none" rtlCol="0">
              <a:spAutoFit/>
            </a:bodyPr>
            <a:lstStyle/>
            <a:p>
              <a:r>
                <a:rPr lang="en-GB" sz="2000" b="1" dirty="0" smtClean="0">
                  <a:solidFill>
                    <a:schemeClr val="bg1"/>
                  </a:solidFill>
                </a:rPr>
                <a:t>£1000</a:t>
              </a:r>
              <a:endParaRPr lang="en-GB" sz="2000" b="1" dirty="0">
                <a:solidFill>
                  <a:schemeClr val="bg1"/>
                </a:solidFill>
              </a:endParaRPr>
            </a:p>
          </p:txBody>
        </p:sp>
        <p:pic>
          <p:nvPicPr>
            <p:cNvPr id="32" name="Picture 14" descr="http://images.scotbycycles.co.uk/images/products/zoom/1348929277-87476600.png"/>
            <p:cNvPicPr>
              <a:picLocks noChangeAspect="1" noChangeArrowheads="1"/>
            </p:cNvPicPr>
            <p:nvPr/>
          </p:nvPicPr>
          <p:blipFill>
            <a:blip r:embed="rId5" cstate="print"/>
            <a:srcRect/>
            <a:stretch>
              <a:fillRect/>
            </a:stretch>
          </p:blipFill>
          <p:spPr bwMode="auto">
            <a:xfrm>
              <a:off x="6900099" y="606883"/>
              <a:ext cx="1800000" cy="1800000"/>
            </a:xfrm>
            <a:prstGeom prst="rect">
              <a:avLst/>
            </a:prstGeom>
            <a:noFill/>
          </p:spPr>
        </p:pic>
        <p:sp>
          <p:nvSpPr>
            <p:cNvPr id="33" name="TextBox 32"/>
            <p:cNvSpPr txBox="1"/>
            <p:nvPr/>
          </p:nvSpPr>
          <p:spPr>
            <a:xfrm>
              <a:off x="6931432" y="219358"/>
              <a:ext cx="1737335" cy="400110"/>
            </a:xfrm>
            <a:prstGeom prst="rect">
              <a:avLst/>
            </a:prstGeom>
            <a:noFill/>
          </p:spPr>
          <p:txBody>
            <a:bodyPr wrap="none" rtlCol="0">
              <a:spAutoFit/>
            </a:bodyPr>
            <a:lstStyle/>
            <a:p>
              <a:r>
                <a:rPr lang="en-GB" sz="2000" b="1" dirty="0" smtClean="0">
                  <a:solidFill>
                    <a:schemeClr val="bg1"/>
                  </a:solidFill>
                </a:rPr>
                <a:t>Mountain bike</a:t>
              </a:r>
              <a:endParaRPr lang="en-GB" sz="2000" b="1" dirty="0">
                <a:solidFill>
                  <a:schemeClr val="bg1"/>
                </a:solidFill>
              </a:endParaRPr>
            </a:p>
          </p:txBody>
        </p:sp>
      </p:grpSp>
      <p:grpSp>
        <p:nvGrpSpPr>
          <p:cNvPr id="34" name="Group 33"/>
          <p:cNvGrpSpPr/>
          <p:nvPr/>
        </p:nvGrpSpPr>
        <p:grpSpPr>
          <a:xfrm>
            <a:off x="2430617" y="4123085"/>
            <a:ext cx="2016224" cy="2386656"/>
            <a:chOff x="333830" y="3036528"/>
            <a:chExt cx="2016224" cy="2574865"/>
          </a:xfrm>
        </p:grpSpPr>
        <p:sp>
          <p:nvSpPr>
            <p:cNvPr id="35" name="Rounded Rectangle 34"/>
            <p:cNvSpPr/>
            <p:nvPr/>
          </p:nvSpPr>
          <p:spPr>
            <a:xfrm>
              <a:off x="333830" y="3063911"/>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6" name="Picture 8" descr="http://www.scaryfootball.com/wp-content/uploads/2013/06/barcelona-jersey-kit-2013-home-messi-qatar-foundation.jpg"/>
            <p:cNvPicPr>
              <a:picLocks noChangeAspect="1" noChangeArrowheads="1"/>
            </p:cNvPicPr>
            <p:nvPr/>
          </p:nvPicPr>
          <p:blipFill>
            <a:blip r:embed="rId6" cstate="print"/>
            <a:srcRect/>
            <a:stretch>
              <a:fillRect/>
            </a:stretch>
          </p:blipFill>
          <p:spPr bwMode="auto">
            <a:xfrm>
              <a:off x="441942" y="3424051"/>
              <a:ext cx="1800000" cy="1800001"/>
            </a:xfrm>
            <a:prstGeom prst="rect">
              <a:avLst/>
            </a:prstGeom>
            <a:noFill/>
          </p:spPr>
        </p:pic>
        <p:sp>
          <p:nvSpPr>
            <p:cNvPr id="37" name="TextBox 36"/>
            <p:cNvSpPr txBox="1"/>
            <p:nvPr/>
          </p:nvSpPr>
          <p:spPr>
            <a:xfrm>
              <a:off x="1054845" y="5211283"/>
              <a:ext cx="574196" cy="400110"/>
            </a:xfrm>
            <a:prstGeom prst="rect">
              <a:avLst/>
            </a:prstGeom>
            <a:noFill/>
          </p:spPr>
          <p:txBody>
            <a:bodyPr wrap="none" rtlCol="0">
              <a:spAutoFit/>
            </a:bodyPr>
            <a:lstStyle/>
            <a:p>
              <a:r>
                <a:rPr lang="en-GB" sz="2000" b="1" dirty="0" smtClean="0">
                  <a:solidFill>
                    <a:schemeClr val="bg1"/>
                  </a:solidFill>
                </a:rPr>
                <a:t>£60</a:t>
              </a:r>
              <a:endParaRPr lang="en-GB" sz="2000" b="1" dirty="0">
                <a:solidFill>
                  <a:schemeClr val="bg1"/>
                </a:solidFill>
              </a:endParaRPr>
            </a:p>
          </p:txBody>
        </p:sp>
        <p:sp>
          <p:nvSpPr>
            <p:cNvPr id="38" name="TextBox 37"/>
            <p:cNvSpPr txBox="1"/>
            <p:nvPr/>
          </p:nvSpPr>
          <p:spPr>
            <a:xfrm>
              <a:off x="670059" y="3036528"/>
              <a:ext cx="1383777" cy="400110"/>
            </a:xfrm>
            <a:prstGeom prst="rect">
              <a:avLst/>
            </a:prstGeom>
            <a:noFill/>
          </p:spPr>
          <p:txBody>
            <a:bodyPr wrap="none" rtlCol="0">
              <a:spAutoFit/>
            </a:bodyPr>
            <a:lstStyle/>
            <a:p>
              <a:r>
                <a:rPr lang="en-GB" sz="2000" b="1" dirty="0" smtClean="0">
                  <a:solidFill>
                    <a:schemeClr val="bg1"/>
                  </a:solidFill>
                </a:rPr>
                <a:t>Football kit</a:t>
              </a:r>
              <a:endParaRPr lang="en-GB" sz="2000" b="1" dirty="0">
                <a:solidFill>
                  <a:schemeClr val="bg1"/>
                </a:solidFill>
              </a:endParaRPr>
            </a:p>
          </p:txBody>
        </p:sp>
      </p:grpSp>
      <p:grpSp>
        <p:nvGrpSpPr>
          <p:cNvPr id="39" name="Group 34"/>
          <p:cNvGrpSpPr/>
          <p:nvPr/>
        </p:nvGrpSpPr>
        <p:grpSpPr>
          <a:xfrm>
            <a:off x="4705591" y="4123085"/>
            <a:ext cx="2016224" cy="2386657"/>
            <a:chOff x="3123734" y="323794"/>
            <a:chExt cx="2016224" cy="2574866"/>
          </a:xfrm>
        </p:grpSpPr>
        <p:sp>
          <p:nvSpPr>
            <p:cNvPr id="40" name="Rounded Rectangle 39"/>
            <p:cNvSpPr/>
            <p:nvPr/>
          </p:nvSpPr>
          <p:spPr>
            <a:xfrm>
              <a:off x="3123734" y="351179"/>
              <a:ext cx="2016224" cy="2520281"/>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 name="Picture 4" descr="http://store.three.co.uk/medias/sys_master/8827643494430.jpg"/>
            <p:cNvPicPr>
              <a:picLocks noChangeAspect="1" noChangeArrowheads="1"/>
            </p:cNvPicPr>
            <p:nvPr/>
          </p:nvPicPr>
          <p:blipFill>
            <a:blip r:embed="rId7" cstate="print"/>
            <a:srcRect/>
            <a:stretch>
              <a:fillRect/>
            </a:stretch>
          </p:blipFill>
          <p:spPr bwMode="auto">
            <a:xfrm>
              <a:off x="3231846" y="711319"/>
              <a:ext cx="1800000" cy="1800001"/>
            </a:xfrm>
            <a:prstGeom prst="rect">
              <a:avLst/>
            </a:prstGeom>
            <a:noFill/>
          </p:spPr>
        </p:pic>
        <p:sp>
          <p:nvSpPr>
            <p:cNvPr id="42" name="TextBox 41"/>
            <p:cNvSpPr txBox="1"/>
            <p:nvPr/>
          </p:nvSpPr>
          <p:spPr>
            <a:xfrm>
              <a:off x="3779826" y="2498550"/>
              <a:ext cx="704039" cy="400110"/>
            </a:xfrm>
            <a:prstGeom prst="rect">
              <a:avLst/>
            </a:prstGeom>
            <a:noFill/>
          </p:spPr>
          <p:txBody>
            <a:bodyPr wrap="none" rtlCol="0">
              <a:spAutoFit/>
            </a:bodyPr>
            <a:lstStyle/>
            <a:p>
              <a:r>
                <a:rPr lang="en-GB" sz="2000" b="1" dirty="0" smtClean="0">
                  <a:solidFill>
                    <a:schemeClr val="bg1"/>
                  </a:solidFill>
                </a:rPr>
                <a:t>£200</a:t>
              </a:r>
              <a:endParaRPr lang="en-GB" sz="2000" b="1" dirty="0">
                <a:solidFill>
                  <a:schemeClr val="bg1"/>
                </a:solidFill>
              </a:endParaRPr>
            </a:p>
          </p:txBody>
        </p:sp>
        <p:sp>
          <p:nvSpPr>
            <p:cNvPr id="43" name="TextBox 42"/>
            <p:cNvSpPr txBox="1"/>
            <p:nvPr/>
          </p:nvSpPr>
          <p:spPr>
            <a:xfrm>
              <a:off x="3381222" y="323794"/>
              <a:ext cx="1502334" cy="400110"/>
            </a:xfrm>
            <a:prstGeom prst="rect">
              <a:avLst/>
            </a:prstGeom>
            <a:noFill/>
          </p:spPr>
          <p:txBody>
            <a:bodyPr wrap="none" rtlCol="0">
              <a:spAutoFit/>
            </a:bodyPr>
            <a:lstStyle/>
            <a:p>
              <a:r>
                <a:rPr lang="en-GB" sz="2000" b="1" dirty="0" smtClean="0">
                  <a:solidFill>
                    <a:schemeClr val="bg1"/>
                  </a:solidFill>
                </a:rPr>
                <a:t>Smartphone</a:t>
              </a:r>
              <a:endParaRPr lang="en-GB" sz="2000" b="1" dirty="0">
                <a:solidFill>
                  <a:schemeClr val="bg1"/>
                </a:solidFill>
              </a:endParaRP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393</Words>
  <Application>Microsoft Office PowerPoint</Application>
  <PresentationFormat>On-screen Show (4:3)</PresentationFormat>
  <Paragraphs>111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Dan</dc:creator>
  <cp:lastModifiedBy>markgreenaway1@gmail.com</cp:lastModifiedBy>
  <cp:revision>14</cp:revision>
  <dcterms:created xsi:type="dcterms:W3CDTF">2013-10-28T08:17:47Z</dcterms:created>
  <dcterms:modified xsi:type="dcterms:W3CDTF">2014-03-03T20:56:42Z</dcterms:modified>
</cp:coreProperties>
</file>