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08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 dirty="0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 dirty="0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uk.wrs.yahoo.com/_ylt=A9iby4u1cGdE4QUBTatNBQx./SIG=1hkrruhim/EXP=1147716149/**http%3a//uk.search.yahoo.com/search/images/view%3fback=http%253A%252F%252Fuk.search.yahoo.com%252Fsearch%252Fimages%253Fp%253Dstock%252Bexchange%252Blondon%2526ei%253DUTF-8%2526fr%253DFP-tab-img-t%2526x%253Dwrt%26w=175%26h=160%26imgurl=www.barry-wehmiller.com%252Fimage%252FBarryWehmillerCo%252FHistory%252Flondon_stock_exchange.jpg%26rurl=http%253A%252F%252Fwww.barry-wehmiller.com%252Fcontent%252Fmenus%252Fbwc%252Fhistory.aspx%26size=6.4kB%26name=london_stock_exchange.jpg%26p=stock%2bexchange%2blondon%26type=jpeg%26no=8%26tt=7,215%26ei=UTF-8" TargetMode="External"/><Relationship Id="rId8" Type="http://schemas.openxmlformats.org/officeDocument/2006/relationships/image" Target="../media/image4.jpeg"/><Relationship Id="rId7" Type="http://schemas.openxmlformats.org/officeDocument/2006/relationships/hyperlink" Target="http://uk.wrs.yahoo.com/_ylt=A9iby4u1cGdE4QUBU6tNBQx./SIG=1h9r588eq/EXP=1147716149/**http%3a//uk.search.yahoo.com/search/images/view%3fback=http%253A%252F%252Fuk.search.yahoo.com%252Fsearch%252Fimages%253Fp%253Dstock%252Bexchange%252Blondon%2526ei%253DUTF-8%2526fr%253DFP-tab-img-t%2526x%253Dwrt%26w=300%26h=300%26imgurl=finance.pipex.com%252FImages%252FLondonStockExchangeED.jpg%26rurl=http%253A%252F%252Ffinance.pipex.com%252FPipex%252FNews%252FStory_Page%252F0%252C13319%252C5287_859686%252C00.html%26size=17.4kB%26name=LondonStockExchangeED.jpg%26p=stock%2bexchange%2blondon%26type=jpeg%26no=14%26tt=7,215%26ei=UTF-8" TargetMode="External"/><Relationship Id="rId6" Type="http://schemas.openxmlformats.org/officeDocument/2006/relationships/image" Target="../media/image3.jpeg"/><Relationship Id="rId5" Type="http://schemas.openxmlformats.org/officeDocument/2006/relationships/hyperlink" Target="http://uk.wrs.yahoo.com/_ylt=A9ibyjtqcGdEVaQANXpNBQx./SIG=1ia8cqph9/EXP=1147716074/**http%3a//uk.search.yahoo.com/search/images/view%3fback=http%253A%252F%252Fuk.search.yahoo.com%252Fsearch%252Fimages%253Fp%253Dstock%252Bexchange%2526ei%253DUTF-8%2526fr%253DFP-tab-img-t%2526x%253Dwrt%26w=600%26h=800%26imgurl=www.stormcaller.net%252Fphotos%252Famerica%252Fimages%252FNYC%252520-%252520Stock%252520Exchange.jpg%26rurl=http%253A%252F%252Fwww.stormcaller.net%252Fphotos%252Famerica%252Fpages%252FNYC%252520-%252520Stock%252520Exchange.htm%26size=90.7kB%26name=NYC - Stock Exchange.jpg%26p=stock%2bexchange%26type=jpeg%26no=15%26tt=109,978%26ei=UTF-8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uk.wrs.yahoo.com/_ylt=A9ibyjtqcGdEVaQAJ3pNBQx./SIG=1e2oo311e/EXP=1147716074/**http%3a//uk.search.yahoo.com/search/images/view%3fback=http%253A%252F%252Fuk.search.yahoo.com%252Fsearch%252Fimages%253Fp%253Dstock%252Bexchange%2526ei%253DUTF-8%2526fr%253DFP-tab-img-t%2526x%253Dwrt%26w=256%26h=256%26imgurl=miralux.ch%252Fimmagini%252Fstock_exchange.jpg%26rurl=http%253A%252F%252Fmiralux.ch%252Fassicur_ing.htm%26size=13.9kB%26name=stock_exchange.jpg%26p=stock%2bexchange%26type=jpeg%26no=1%26tt=109,978%26ei=UTF-8" TargetMode="External"/><Relationship Id="rId2" Type="http://schemas.openxmlformats.org/officeDocument/2006/relationships/image" Target="../media/image1.jpeg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5.jpeg"/><Relationship Id="rId1" Type="http://schemas.openxmlformats.org/officeDocument/2006/relationships/hyperlink" Target="http://uk.wrs.yahoo.com/_ylt=A9htdaBBcGdEvkkBNbFNBQx./SIG=1ike2ehmk/EXP=1147716033/**http%3a//uk.search.yahoo.com/search/images/view%3fback=http%253A%252F%252Fuk.search.yahoo.com%252Fsearch%252Fimages%253Fp%253Dwall%252Bst%252Bsign%2526ei%253DUTF-8%2526fr%253DFP-tab-img-t%2526x%253Dwrt%26w=123%26h=89%26imgurl=www.obian.com%252Fimages%252FWallStSign.jpg%26rurl=http%253A%252F%252Fwww.obian.com%252Fnewsroom%252Fvp.php%253Ftitle%253DObian%252BViewpoint%252B-%252BFebruary%252B2005%252BEdition%2526content%253D..%252Fnewsroom%252FuploadedViewpoints%252Fov_02_08_05.htm%26size=3.2kB%26name=WallStSign.jpg%26p=wall%2bst%2bsign%26type=jpeg%26no=17%26tt=325%26ei=UTF-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7.jpeg"/><Relationship Id="rId3" Type="http://schemas.openxmlformats.org/officeDocument/2006/relationships/hyperlink" Target="http://uk.wrs.yahoo.com/_ylt=A9iby46hc2dERkgA1ihNBQx./SIG=1eqevvqug/EXP=1147716897/**http%3a//uk.search.yahoo.com/search/images/view%3fback=http%253A%252F%252Fuk.search.yahoo.com%252Fsearch%252Fimages%253Fp%253Dstock%252Bbroker%2526ei%253DUTF-8%2526fr%253DFP-tab-img-t%2526x%253Dwrt%26w=150%26h=102%26imgurl=www.stockbrokersservices.com%252Fimage%252Fstock-broker.jpg%26rurl=http%253A%252F%252Fwww.stockbrokersservices.com%252Fstock-broker.htm%26size=6.8kB%26name=stock-broker.jpg%26p=stock%2bbroker%26type=jpeg%26no=5%26tt=21,984%26ei=UTF-8" TargetMode="External"/><Relationship Id="rId2" Type="http://schemas.openxmlformats.org/officeDocument/2006/relationships/image" Target="../media/image6.jpeg"/><Relationship Id="rId1" Type="http://schemas.openxmlformats.org/officeDocument/2006/relationships/hyperlink" Target="http://uk.wrs.yahoo.com/_ylt=A9iby46hc2dERkgA3ChNBQx./SIG=1hc5clqf0/EXP=1147716897/**http%3a//uk.search.yahoo.com/search/images/view%3fback=http%253A%252F%252Fuk.search.yahoo.com%252Fsearch%252Fimages%253Fp%253Dstock%252Bbroker%2526ei%253DUTF-8%2526fr%253DFP-tab-img-t%2526x%253Dwrt%26w=490%26h=586%26imgurl=www.clipartheaven.com%252Fclipart%252Fbusiness_%2526_office%252Fcartoons_n-z%252Fstock_broker_1.gif%26rurl=http%253A%252F%252Fwww.clipartheaven.com%252Fclipart%252Fbusiness_%2526_office%252Fcartoons_n-z%253FD%253DA%26size=13.7kB%26name=stock_broker_1.gif%26p=stock%2bbroker%26type=gif%26no=11%26tt=21,984%26ei=UTF-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8.jpeg"/><Relationship Id="rId1" Type="http://schemas.openxmlformats.org/officeDocument/2006/relationships/hyperlink" Target="http://uk.wrs.yahoo.com/_ylt=A9ibyjv6c2dE7qIA6ihNBQx./SIG=1d57dvau6/EXP=1147716986/**http%3a//uk.search.yahoo.com/search/images/view%3fback=http%253A%252F%252Fuk.search.yahoo.com%252Fsearch%252Fimages%253Fp%253Dmoney%2526ei%253DUTF-8%2526fr%253DFP-tab-img-t%2526x%253Dwrt%26w=640%26h=480%26imgurl=www.billionssaved.com%252Fimages%252Fmoney093.jpg%26rurl=http%253A%252F%252Fwww.billionssaved.com%252F%26size=58.6kB%26name=money093.jpg%26p=money%26type=jpeg%26no=1%26tt=3,191,122%26ei=UTF-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 Box 2051"/>
          <p:cNvSpPr txBox="1"/>
          <p:nvPr/>
        </p:nvSpPr>
        <p:spPr>
          <a:xfrm>
            <a:off x="971550" y="2200275"/>
            <a:ext cx="7200900" cy="3749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GB" altLang="x-none" sz="8000" b="1" u="sng">
                <a:latin typeface="Tempus Sans ITC" pitchFamily="82" charset="0"/>
              </a:rPr>
              <a:t>Shares Activity and Competition</a:t>
            </a:r>
            <a:endParaRPr sz="8000" b="1" u="sng">
              <a:latin typeface="Tempus Sans ITC" pitchFamily="82" charset="0"/>
            </a:endParaRPr>
          </a:p>
        </p:txBody>
      </p:sp>
      <p:sp>
        <p:nvSpPr>
          <p:cNvPr id="2053" name="Text Box 2052"/>
          <p:cNvSpPr txBox="1"/>
          <p:nvPr/>
        </p:nvSpPr>
        <p:spPr>
          <a:xfrm>
            <a:off x="592138" y="6329363"/>
            <a:ext cx="47688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/>
              <a:t>LO: to apply calculations to real-life situations</a:t>
            </a:r>
          </a:p>
        </p:txBody>
      </p:sp>
      <p:pic>
        <p:nvPicPr>
          <p:cNvPr id="2055" name="Picture 2054" descr="Go to fullsize image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8" y="52388"/>
            <a:ext cx="1979612" cy="1431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7" name="Picture 2056" descr="Go to fullsize image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2950" y="103188"/>
            <a:ext cx="1957388" cy="19573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9" name="Picture 2058" descr="Go to fullsize image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7938" y="260350"/>
            <a:ext cx="1508125" cy="2016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1" name="Picture 2060" descr="Go to fullsize image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363" y="3443288"/>
            <a:ext cx="1728787" cy="1728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3" name="Picture 2062" descr="Go to fullsize image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08850" y="3629025"/>
            <a:ext cx="1439863" cy="13128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itle 409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>
                <a:latin typeface="Comic Sans MS" panose="030F0702030302020204" pitchFamily="66" charset="0"/>
              </a:rPr>
              <a:t>Shares Activity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4099" name="Text Placeholder 409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GB" altLang="x-none"/>
              <a:t>Stock investing was all the rage in the 90’s</a:t>
            </a:r>
            <a:endParaRPr lang="en-GB" altLang="x-none"/>
          </a:p>
          <a:p>
            <a:r>
              <a:rPr lang="en-GB" altLang="x-none"/>
              <a:t>There was an 18 year rising market</a:t>
            </a:r>
            <a:endParaRPr lang="en-GB" altLang="x-none"/>
          </a:p>
          <a:p>
            <a:r>
              <a:rPr lang="en-GB" altLang="x-none"/>
              <a:t>Stock represents ownership of a company</a:t>
            </a:r>
            <a:endParaRPr lang="en-GB" altLang="x-none"/>
          </a:p>
          <a:p>
            <a:r>
              <a:rPr lang="en-GB" altLang="x-none"/>
              <a:t>Companies issue stock because they want money for a particular purpose</a:t>
            </a:r>
          </a:p>
        </p:txBody>
      </p:sp>
      <p:sp>
        <p:nvSpPr>
          <p:cNvPr id="4101" name="Text Box 4100"/>
          <p:cNvSpPr txBox="1"/>
          <p:nvPr/>
        </p:nvSpPr>
        <p:spPr>
          <a:xfrm>
            <a:off x="592138" y="6329363"/>
            <a:ext cx="47688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/>
              <a:t>LO: to apply calculations to real-life situations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45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80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120" end="1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itle 307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>
                <a:latin typeface="Comic Sans MS" panose="030F0702030302020204" pitchFamily="66" charset="0"/>
              </a:rPr>
              <a:t>Shares Activity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3075" name="Text Placeholder 307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210425" cy="4525963"/>
          </a:xfrm>
          <a:ln/>
        </p:spPr>
        <p:txBody>
          <a:bodyPr/>
          <a:p>
            <a:pPr/>
            <a:r>
              <a:rPr lang="en-GB" altLang="x-none" sz="2800"/>
              <a:t>You are going to be stock brokers </a:t>
            </a:r>
            <a:endParaRPr lang="en-GB" altLang="x-none" sz="2800"/>
          </a:p>
          <a:p>
            <a:pPr/>
            <a:r>
              <a:rPr lang="en-GB" altLang="x-none" sz="2800"/>
              <a:t>You will be given £1000 to invest in 5 companies taken from the FTSE 100</a:t>
            </a:r>
            <a:endParaRPr lang="en-GB" altLang="x-none" sz="2800"/>
          </a:p>
          <a:p>
            <a:pPr/>
            <a:r>
              <a:rPr lang="en-GB" altLang="x-none" sz="2800"/>
              <a:t>The FTSE 100 is part of the stock market</a:t>
            </a:r>
            <a:endParaRPr lang="en-GB" altLang="x-none" sz="2800"/>
          </a:p>
          <a:p>
            <a:pPr/>
            <a:r>
              <a:rPr lang="en-GB" altLang="x-none" sz="2800"/>
              <a:t>It contains the companies with the highest stock value</a:t>
            </a:r>
            <a:endParaRPr sz="2800"/>
          </a:p>
        </p:txBody>
      </p:sp>
      <p:pic>
        <p:nvPicPr>
          <p:cNvPr id="3081" name="Content Placeholder 3080" descr="Go to fullsize image">
            <a:hlinkClick r:id="rId1"/>
          </p:cNvPr>
          <p:cNvPicPr>
            <a:picLocks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52525" cy="1381125"/>
          </a:xfrm>
          <a:ln/>
        </p:spPr>
      </p:pic>
      <p:pic>
        <p:nvPicPr>
          <p:cNvPr id="3084" name="Content Placeholder 3083" descr="Go to fullsize image">
            <a:hlinkClick r:id="rId3"/>
          </p:cNvPr>
          <p:cNvPicPr>
            <a:picLocks noChangeAspect="1"/>
          </p:cNvPicPr>
          <p:nvPr>
            <p:ph sz="quarter" idx="3"/>
          </p:nvPr>
        </p:nvPicPr>
        <p:blipFill>
          <a:blip r:embed="rId4"/>
          <a:stretch>
            <a:fillRect/>
          </a:stretch>
        </p:blipFill>
        <p:spPr>
          <a:xfrm>
            <a:off x="7308850" y="0"/>
            <a:ext cx="1835150" cy="1247775"/>
          </a:xfrm>
          <a:ln/>
        </p:spPr>
      </p:pic>
      <p:sp>
        <p:nvSpPr>
          <p:cNvPr id="3086" name="Text Box 3085"/>
          <p:cNvSpPr txBox="1"/>
          <p:nvPr/>
        </p:nvSpPr>
        <p:spPr>
          <a:xfrm>
            <a:off x="592138" y="6329363"/>
            <a:ext cx="47688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/>
              <a:t>LO: to apply calculations to real-life situations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35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108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149" end="2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itle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>
                <a:latin typeface="Comic Sans MS" panose="030F0702030302020204" pitchFamily="66" charset="0"/>
              </a:rPr>
              <a:t>How to pick your shares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5441" name="Content Placeholder 5440"/>
          <p:cNvGraphicFramePr/>
          <p:nvPr>
            <p:ph sz="half" idx="1"/>
          </p:nvPr>
        </p:nvGraphicFramePr>
        <p:xfrm>
          <a:off x="457200" y="1600200"/>
          <a:ext cx="8147050" cy="4525963"/>
        </p:xfrm>
        <a:graphic>
          <a:graphicData uri="http://schemas.openxmlformats.org/drawingml/2006/table">
            <a:tbl>
              <a:tblPr/>
              <a:tblGrid>
                <a:gridCol w="2700338"/>
                <a:gridCol w="2833687"/>
                <a:gridCol w="1177925"/>
                <a:gridCol w="1435100"/>
              </a:tblGrid>
              <a:tr h="3333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Company Name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 b="1">
                          <a:cs typeface="Arial" panose="020B0604020202020204" pitchFamily="34" charset="0"/>
                        </a:rPr>
                        <a:t>Price per share (£)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008000"/>
                          </a:solidFill>
                          <a:cs typeface="Arial" panose="020B0604020202020204" pitchFamily="34" charset="0"/>
                        </a:rPr>
                        <a:t>Change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3i GROUP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800" b="1">
                          <a:cs typeface="Arial" panose="020B0604020202020204" pitchFamily="34" charset="0"/>
                        </a:rPr>
                        <a:t>6.02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008000"/>
                          </a:solidFill>
                          <a:cs typeface="Arial" panose="020B0604020202020204" pitchFamily="34" charset="0"/>
                        </a:rPr>
                        <a:t>3.5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008000"/>
                          </a:solidFill>
                          <a:cs typeface="Arial" panose="020B0604020202020204" pitchFamily="34" charset="0"/>
                        </a:rPr>
                        <a:t>0.58%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25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ABBEY NATIONAL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800" b="1">
                          <a:cs typeface="Arial" panose="020B0604020202020204" pitchFamily="34" charset="0"/>
                        </a:rPr>
                        <a:t>4.57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-1.25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-0.27%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ALLIANCE &amp; LEICS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800" b="1">
                          <a:cs typeface="Arial" panose="020B0604020202020204" pitchFamily="34" charset="0"/>
                        </a:rPr>
                        <a:t>8.24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-5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-0.60%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ALLIANCE UNICHEM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800" b="1">
                          <a:cs typeface="Arial" panose="020B0604020202020204" pitchFamily="34" charset="0"/>
                        </a:rPr>
                        <a:t>6.05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008000"/>
                          </a:solidFill>
                          <a:cs typeface="Arial" panose="020B0604020202020204" pitchFamily="34" charset="0"/>
                        </a:rPr>
                        <a:t>7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008000"/>
                          </a:solidFill>
                          <a:cs typeface="Arial" panose="020B0604020202020204" pitchFamily="34" charset="0"/>
                        </a:rPr>
                        <a:t>1.17%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ALLIED DOMECQ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800" b="1">
                          <a:cs typeface="Arial" panose="020B0604020202020204" pitchFamily="34" charset="0"/>
                        </a:rPr>
                        <a:t>4.59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008000"/>
                          </a:solidFill>
                          <a:cs typeface="Arial" panose="020B0604020202020204" pitchFamily="34" charset="0"/>
                        </a:rPr>
                        <a:t>3.25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008000"/>
                          </a:solidFill>
                          <a:cs typeface="Arial" panose="020B0604020202020204" pitchFamily="34" charset="0"/>
                        </a:rPr>
                        <a:t>0.71%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AMVESCAP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800" b="1">
                          <a:cs typeface="Arial" panose="020B0604020202020204" pitchFamily="34" charset="0"/>
                        </a:rPr>
                        <a:t>3.65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-1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-0.27%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ANGLO AMERICAN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800" b="1">
                          <a:cs typeface="Arial" panose="020B0604020202020204" pitchFamily="34" charset="0"/>
                        </a:rPr>
                        <a:t>11.25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-15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-1.32%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ANTOFAGASTA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800" b="1">
                          <a:cs typeface="Arial" panose="020B0604020202020204" pitchFamily="34" charset="0"/>
                        </a:rPr>
                        <a:t>9.25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-24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-2.53%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ASSOC.BR.FOODS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800" b="1">
                          <a:cs typeface="Arial" panose="020B0604020202020204" pitchFamily="34" charset="0"/>
                        </a:rPr>
                        <a:t>6.28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008000"/>
                          </a:solidFill>
                          <a:cs typeface="Arial" panose="020B0604020202020204" pitchFamily="34" charset="0"/>
                        </a:rPr>
                        <a:t>3.5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008000"/>
                          </a:solidFill>
                          <a:cs typeface="Arial" panose="020B0604020202020204" pitchFamily="34" charset="0"/>
                        </a:rPr>
                        <a:t>0.56%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ASTRAZENECA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800" b="1">
                          <a:cs typeface="Arial" panose="020B0604020202020204" pitchFamily="34" charset="0"/>
                        </a:rPr>
                        <a:t>26.67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008000"/>
                          </a:solidFill>
                          <a:cs typeface="Arial" panose="020B0604020202020204" pitchFamily="34" charset="0"/>
                        </a:rPr>
                        <a:t>6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008000"/>
                          </a:solidFill>
                          <a:cs typeface="Arial" panose="020B0604020202020204" pitchFamily="34" charset="0"/>
                        </a:rPr>
                        <a:t>0.23%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cs typeface="Arial" panose="020B0604020202020204" pitchFamily="34" charset="0"/>
                        </a:rPr>
                        <a:t>AVIVA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800" b="1">
                          <a:cs typeface="Arial" panose="020B0604020202020204" pitchFamily="34" charset="0"/>
                        </a:rPr>
                        <a:t>5.33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-11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 fontAlgn="b">
                        <a:spcBef>
                          <a:spcPct val="0"/>
                        </a:spcBef>
                        <a:buNone/>
                      </a:pPr>
                      <a:r>
                        <a:rPr sz="140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-2.02%</a:t>
                      </a:r>
                      <a:endParaRPr lang="en-US" sz="14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434" name="Content Placeholder 5433" descr="Go to fullsize image">
            <a:hlinkClick r:id="rId1"/>
          </p:cNvPr>
          <p:cNvPicPr>
            <a:picLocks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762875" y="0"/>
            <a:ext cx="1381125" cy="1028700"/>
          </a:xfrm>
          <a:ln/>
        </p:spPr>
      </p:pic>
      <p:pic>
        <p:nvPicPr>
          <p:cNvPr id="5438" name="Content Placeholder 5437" descr="Go to fullsize image">
            <a:hlinkClick r:id="rId1"/>
          </p:cNvPr>
          <p:cNvPicPr>
            <a:picLocks noChangeAspect="1"/>
          </p:cNvPicPr>
          <p:nvPr>
            <p:ph sz="quarter" idx="3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381125" cy="1028700"/>
          </a:xfrm>
          <a:ln/>
        </p:spPr>
      </p:pic>
      <p:sp>
        <p:nvSpPr>
          <p:cNvPr id="5442" name="Text Box 5441"/>
          <p:cNvSpPr txBox="1"/>
          <p:nvPr/>
        </p:nvSpPr>
        <p:spPr>
          <a:xfrm>
            <a:off x="592138" y="6329363"/>
            <a:ext cx="47688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/>
              <a:t>LO: to apply calculations to real-life situations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itle 1536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/>
        </p:spPr>
        <p:txBody>
          <a:bodyPr anchor="ctr" anchorCtr="0"/>
          <a:p>
            <a:r>
              <a:rPr lang="en-GB" altLang="x-none">
                <a:latin typeface="Comic Sans MS" panose="030F0702030302020204" pitchFamily="66" charset="0"/>
              </a:rPr>
              <a:t>How to pick your shares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15363" name="Content Placeholder 15362"/>
          <p:cNvGraphicFramePr/>
          <p:nvPr>
            <p:ph sz="half" idx="1"/>
          </p:nvPr>
        </p:nvGraphicFramePr>
        <p:xfrm>
          <a:off x="457200" y="1600200"/>
          <a:ext cx="8147050" cy="4525963"/>
        </p:xfrm>
        <a:graphic>
          <a:graphicData uri="http://schemas.openxmlformats.org/drawingml/2006/table">
            <a:tbl>
              <a:tblPr/>
              <a:tblGrid>
                <a:gridCol w="1633538"/>
                <a:gridCol w="1943100"/>
                <a:gridCol w="2001837"/>
                <a:gridCol w="2568575"/>
              </a:tblGrid>
              <a:tr h="5826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Company Name</a:t>
                      </a:r>
                      <a:endParaRPr lang="en-GB" altLang="x-none" sz="1600" b="1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Price per share</a:t>
                      </a:r>
                      <a:endParaRPr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(pounds £)</a:t>
                      </a:r>
                      <a:endParaRPr lang="en-GB" altLang="x-none" sz="1600" b="1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Number of shares purchased</a:t>
                      </a:r>
                      <a:endParaRPr lang="en-GB" altLang="x-none" sz="1600" b="1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Total cost of shares</a:t>
                      </a:r>
                      <a:endParaRPr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(pounds £)</a:t>
                      </a:r>
                      <a:endParaRPr lang="en-GB" altLang="x-none" sz="1600" b="1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65881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Abbey National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£4.57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04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Boots Group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£6.09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588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Marks &amp; Spencer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£2.77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611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Morrison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£2.37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04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Vodafone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£1.39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588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GB" altLang="x-none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GB" altLang="x-none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Overall amount invested</a:t>
                      </a:r>
                      <a:endParaRPr lang="en-GB" altLang="x-none" sz="16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endParaRPr lang="en-GB" altLang="x-none" sz="16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405" name="Text Box 15404"/>
          <p:cNvSpPr txBox="1"/>
          <p:nvPr/>
        </p:nvSpPr>
        <p:spPr>
          <a:xfrm>
            <a:off x="592138" y="6329363"/>
            <a:ext cx="47688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/>
              <a:t>LO: to apply calculations to real-life situations</a:t>
            </a:r>
          </a:p>
        </p:txBody>
      </p:sp>
      <p:sp>
        <p:nvSpPr>
          <p:cNvPr id="15406" name="Text Box 15405"/>
          <p:cNvSpPr txBox="1"/>
          <p:nvPr/>
        </p:nvSpPr>
        <p:spPr>
          <a:xfrm>
            <a:off x="4090988" y="2166938"/>
            <a:ext cx="409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50</a:t>
            </a:r>
            <a:endParaRPr lang="en-GB" altLang="x-none" sz="1600"/>
          </a:p>
        </p:txBody>
      </p:sp>
      <p:sp>
        <p:nvSpPr>
          <p:cNvPr id="15407" name="Text Box 15406"/>
          <p:cNvSpPr txBox="1"/>
          <p:nvPr/>
        </p:nvSpPr>
        <p:spPr>
          <a:xfrm>
            <a:off x="4079875" y="2876550"/>
            <a:ext cx="409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20</a:t>
            </a:r>
            <a:endParaRPr lang="en-GB" altLang="x-none" sz="1600"/>
          </a:p>
        </p:txBody>
      </p:sp>
      <p:sp>
        <p:nvSpPr>
          <p:cNvPr id="15408" name="Text Box 15407"/>
          <p:cNvSpPr txBox="1"/>
          <p:nvPr/>
        </p:nvSpPr>
        <p:spPr>
          <a:xfrm>
            <a:off x="4090988" y="3524250"/>
            <a:ext cx="409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60</a:t>
            </a:r>
            <a:endParaRPr lang="en-GB" altLang="x-none" sz="1600"/>
          </a:p>
        </p:txBody>
      </p:sp>
      <p:sp>
        <p:nvSpPr>
          <p:cNvPr id="15409" name="Text Box 15408"/>
          <p:cNvSpPr txBox="1"/>
          <p:nvPr/>
        </p:nvSpPr>
        <p:spPr>
          <a:xfrm>
            <a:off x="4067175" y="4171950"/>
            <a:ext cx="409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30</a:t>
            </a:r>
            <a:endParaRPr lang="en-GB" altLang="x-none" sz="1600"/>
          </a:p>
        </p:txBody>
      </p:sp>
      <p:sp>
        <p:nvSpPr>
          <p:cNvPr id="15410" name="Text Box 15409"/>
          <p:cNvSpPr txBox="1"/>
          <p:nvPr/>
        </p:nvSpPr>
        <p:spPr>
          <a:xfrm>
            <a:off x="4067175" y="4821238"/>
            <a:ext cx="409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80</a:t>
            </a:r>
            <a:endParaRPr lang="en-GB" altLang="x-none" sz="1600"/>
          </a:p>
        </p:txBody>
      </p:sp>
      <p:sp>
        <p:nvSpPr>
          <p:cNvPr id="15411" name="Text Box 15410"/>
          <p:cNvSpPr txBox="1"/>
          <p:nvPr/>
        </p:nvSpPr>
        <p:spPr>
          <a:xfrm>
            <a:off x="6107113" y="2155825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£228.50</a:t>
            </a:r>
            <a:endParaRPr lang="en-GB" altLang="x-none" sz="1600"/>
          </a:p>
        </p:txBody>
      </p:sp>
      <p:sp>
        <p:nvSpPr>
          <p:cNvPr id="15412" name="Text Box 15411"/>
          <p:cNvSpPr txBox="1"/>
          <p:nvPr/>
        </p:nvSpPr>
        <p:spPr>
          <a:xfrm>
            <a:off x="6102350" y="2876550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£121.80</a:t>
            </a:r>
            <a:endParaRPr lang="en-GB" altLang="x-none" sz="1600"/>
          </a:p>
        </p:txBody>
      </p:sp>
      <p:sp>
        <p:nvSpPr>
          <p:cNvPr id="15413" name="Text Box 15412"/>
          <p:cNvSpPr txBox="1"/>
          <p:nvPr/>
        </p:nvSpPr>
        <p:spPr>
          <a:xfrm>
            <a:off x="6084888" y="3500438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£166.20</a:t>
            </a:r>
            <a:endParaRPr lang="en-GB" altLang="x-none" sz="1600"/>
          </a:p>
        </p:txBody>
      </p:sp>
      <p:sp>
        <p:nvSpPr>
          <p:cNvPr id="15414" name="Text Box 15413"/>
          <p:cNvSpPr txBox="1"/>
          <p:nvPr/>
        </p:nvSpPr>
        <p:spPr>
          <a:xfrm>
            <a:off x="6084888" y="4149725"/>
            <a:ext cx="804862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£71.10</a:t>
            </a:r>
            <a:endParaRPr lang="en-GB" altLang="x-none" sz="1600"/>
          </a:p>
        </p:txBody>
      </p:sp>
      <p:sp>
        <p:nvSpPr>
          <p:cNvPr id="15415" name="Text Box 15414"/>
          <p:cNvSpPr txBox="1"/>
          <p:nvPr/>
        </p:nvSpPr>
        <p:spPr>
          <a:xfrm>
            <a:off x="6084888" y="4797425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£111.20</a:t>
            </a:r>
            <a:endParaRPr lang="en-GB" altLang="x-none" sz="1600"/>
          </a:p>
        </p:txBody>
      </p:sp>
      <p:sp>
        <p:nvSpPr>
          <p:cNvPr id="15416" name="Text Box 15415"/>
          <p:cNvSpPr txBox="1"/>
          <p:nvPr/>
        </p:nvSpPr>
        <p:spPr>
          <a:xfrm>
            <a:off x="6084888" y="5516563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£698.80</a:t>
            </a:r>
            <a:endParaRPr lang="en-GB" altLang="x-none" sz="1600"/>
          </a:p>
        </p:txBody>
      </p:sp>
      <p:sp>
        <p:nvSpPr>
          <p:cNvPr id="15417" name="Straight Connector 15416"/>
          <p:cNvSpPr/>
          <p:nvPr/>
        </p:nvSpPr>
        <p:spPr>
          <a:xfrm flipV="1">
            <a:off x="4067175" y="2924175"/>
            <a:ext cx="433388" cy="21748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18" name="Straight Connector 15417"/>
          <p:cNvSpPr/>
          <p:nvPr/>
        </p:nvSpPr>
        <p:spPr>
          <a:xfrm flipV="1">
            <a:off x="6154738" y="2997200"/>
            <a:ext cx="865187" cy="1444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19" name="Text Box 15418"/>
          <p:cNvSpPr txBox="1"/>
          <p:nvPr/>
        </p:nvSpPr>
        <p:spPr>
          <a:xfrm>
            <a:off x="4284663" y="3163888"/>
            <a:ext cx="409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50</a:t>
            </a:r>
            <a:endParaRPr lang="en-GB" altLang="x-none" sz="1600"/>
          </a:p>
        </p:txBody>
      </p:sp>
      <p:sp>
        <p:nvSpPr>
          <p:cNvPr id="15420" name="Text Box 15419"/>
          <p:cNvSpPr txBox="1"/>
          <p:nvPr/>
        </p:nvSpPr>
        <p:spPr>
          <a:xfrm>
            <a:off x="6391275" y="3163888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£304.50</a:t>
            </a:r>
            <a:endParaRPr lang="en-GB" altLang="x-none" sz="1600"/>
          </a:p>
        </p:txBody>
      </p:sp>
      <p:sp>
        <p:nvSpPr>
          <p:cNvPr id="15421" name="Straight Connector 15420"/>
          <p:cNvSpPr/>
          <p:nvPr/>
        </p:nvSpPr>
        <p:spPr>
          <a:xfrm flipV="1">
            <a:off x="6156325" y="5589588"/>
            <a:ext cx="865188" cy="1444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22" name="Text Box 15421"/>
          <p:cNvSpPr txBox="1"/>
          <p:nvPr/>
        </p:nvSpPr>
        <p:spPr>
          <a:xfrm>
            <a:off x="6391275" y="5756275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£881.50</a:t>
            </a:r>
            <a:endParaRPr lang="en-GB" altLang="x-none" sz="1600"/>
          </a:p>
        </p:txBody>
      </p:sp>
      <p:sp>
        <p:nvSpPr>
          <p:cNvPr id="15423" name="Straight Connector 15422"/>
          <p:cNvSpPr/>
          <p:nvPr/>
        </p:nvSpPr>
        <p:spPr>
          <a:xfrm flipV="1">
            <a:off x="4067175" y="4867275"/>
            <a:ext cx="433388" cy="21748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24" name="Straight Connector 15423"/>
          <p:cNvSpPr/>
          <p:nvPr/>
        </p:nvSpPr>
        <p:spPr>
          <a:xfrm flipV="1">
            <a:off x="6154738" y="4940300"/>
            <a:ext cx="865187" cy="1444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25" name="Text Box 15424"/>
          <p:cNvSpPr txBox="1"/>
          <p:nvPr/>
        </p:nvSpPr>
        <p:spPr>
          <a:xfrm>
            <a:off x="4300538" y="5108575"/>
            <a:ext cx="522287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150</a:t>
            </a:r>
            <a:endParaRPr lang="en-GB" altLang="x-none" sz="1600"/>
          </a:p>
        </p:txBody>
      </p:sp>
      <p:sp>
        <p:nvSpPr>
          <p:cNvPr id="15426" name="Text Box 15425"/>
          <p:cNvSpPr txBox="1"/>
          <p:nvPr/>
        </p:nvSpPr>
        <p:spPr>
          <a:xfrm>
            <a:off x="6318250" y="5084763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£208.50</a:t>
            </a:r>
            <a:endParaRPr lang="en-GB" altLang="x-none" sz="1600"/>
          </a:p>
        </p:txBody>
      </p:sp>
      <p:sp>
        <p:nvSpPr>
          <p:cNvPr id="15427" name="Straight Connector 15426"/>
          <p:cNvSpPr/>
          <p:nvPr/>
        </p:nvSpPr>
        <p:spPr>
          <a:xfrm flipV="1">
            <a:off x="6443663" y="5876925"/>
            <a:ext cx="865187" cy="1444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28" name="Text Box 15427"/>
          <p:cNvSpPr txBox="1"/>
          <p:nvPr/>
        </p:nvSpPr>
        <p:spPr>
          <a:xfrm>
            <a:off x="7092950" y="5445125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£978.80</a:t>
            </a:r>
            <a:endParaRPr lang="en-GB" altLang="x-none" sz="1600"/>
          </a:p>
        </p:txBody>
      </p:sp>
      <p:sp>
        <p:nvSpPr>
          <p:cNvPr id="15429" name="Straight Connector 15428"/>
          <p:cNvSpPr/>
          <p:nvPr/>
        </p:nvSpPr>
        <p:spPr>
          <a:xfrm flipV="1">
            <a:off x="4067175" y="4219575"/>
            <a:ext cx="433388" cy="21748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30" name="Straight Connector 15429"/>
          <p:cNvSpPr/>
          <p:nvPr/>
        </p:nvSpPr>
        <p:spPr>
          <a:xfrm flipV="1">
            <a:off x="6084888" y="4221163"/>
            <a:ext cx="865187" cy="1444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31" name="Text Box 15430"/>
          <p:cNvSpPr txBox="1"/>
          <p:nvPr/>
        </p:nvSpPr>
        <p:spPr>
          <a:xfrm>
            <a:off x="4486275" y="4387850"/>
            <a:ext cx="409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38</a:t>
            </a:r>
            <a:endParaRPr lang="en-GB" altLang="x-none" sz="1600"/>
          </a:p>
        </p:txBody>
      </p:sp>
      <p:sp>
        <p:nvSpPr>
          <p:cNvPr id="15432" name="Text Box 15431"/>
          <p:cNvSpPr txBox="1"/>
          <p:nvPr/>
        </p:nvSpPr>
        <p:spPr>
          <a:xfrm>
            <a:off x="6503988" y="4365625"/>
            <a:ext cx="804862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£90.06</a:t>
            </a:r>
            <a:endParaRPr lang="en-GB" altLang="x-none" sz="1600"/>
          </a:p>
        </p:txBody>
      </p:sp>
      <p:sp>
        <p:nvSpPr>
          <p:cNvPr id="15433" name="Straight Connector 15432"/>
          <p:cNvSpPr/>
          <p:nvPr/>
        </p:nvSpPr>
        <p:spPr>
          <a:xfrm flipV="1">
            <a:off x="7146925" y="5545138"/>
            <a:ext cx="865188" cy="1444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34" name="Text Box 15433"/>
          <p:cNvSpPr txBox="1"/>
          <p:nvPr/>
        </p:nvSpPr>
        <p:spPr>
          <a:xfrm>
            <a:off x="7399338" y="5756275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£997.76</a:t>
            </a:r>
            <a:endParaRPr lang="en-GB" altLang="x-none" sz="1600"/>
          </a:p>
        </p:txBody>
      </p:sp>
      <p:sp>
        <p:nvSpPr>
          <p:cNvPr id="15435" name="Straight Connector 15434"/>
          <p:cNvSpPr/>
          <p:nvPr/>
        </p:nvSpPr>
        <p:spPr>
          <a:xfrm flipV="1">
            <a:off x="4356100" y="5157788"/>
            <a:ext cx="433388" cy="2174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36" name="Straight Connector 15435"/>
          <p:cNvSpPr/>
          <p:nvPr/>
        </p:nvSpPr>
        <p:spPr>
          <a:xfrm flipV="1">
            <a:off x="6372225" y="5172075"/>
            <a:ext cx="865188" cy="1444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37" name="Text Box 15436"/>
          <p:cNvSpPr txBox="1"/>
          <p:nvPr/>
        </p:nvSpPr>
        <p:spPr>
          <a:xfrm>
            <a:off x="5092700" y="4965700"/>
            <a:ext cx="522288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151</a:t>
            </a:r>
            <a:endParaRPr lang="en-GB" altLang="x-none" sz="1600"/>
          </a:p>
        </p:txBody>
      </p:sp>
      <p:sp>
        <p:nvSpPr>
          <p:cNvPr id="15438" name="Text Box 15437"/>
          <p:cNvSpPr txBox="1"/>
          <p:nvPr/>
        </p:nvSpPr>
        <p:spPr>
          <a:xfrm>
            <a:off x="7326313" y="4941888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£209.89</a:t>
            </a:r>
            <a:endParaRPr lang="en-GB" altLang="x-none" sz="1600"/>
          </a:p>
        </p:txBody>
      </p:sp>
      <p:sp>
        <p:nvSpPr>
          <p:cNvPr id="15439" name="Straight Connector 15438"/>
          <p:cNvSpPr/>
          <p:nvPr/>
        </p:nvSpPr>
        <p:spPr>
          <a:xfrm flipV="1">
            <a:off x="7451725" y="5862638"/>
            <a:ext cx="865188" cy="1444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42" name="Text Box 15441"/>
          <p:cNvSpPr txBox="1"/>
          <p:nvPr/>
        </p:nvSpPr>
        <p:spPr>
          <a:xfrm>
            <a:off x="7524750" y="6092825"/>
            <a:ext cx="917575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 sz="1600"/>
              <a:t>£999.15</a:t>
            </a:r>
            <a:endParaRPr lang="en-GB" altLang="x-none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1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1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1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6" grpId="0"/>
      <p:bldP spid="15407" grpId="0"/>
      <p:bldP spid="15408" grpId="0"/>
      <p:bldP spid="15409" grpId="0"/>
      <p:bldP spid="15410" grpId="0"/>
      <p:bldP spid="15411" grpId="0"/>
      <p:bldP spid="15412" grpId="0"/>
      <p:bldP spid="15413" grpId="0"/>
      <p:bldP spid="15414" grpId="0"/>
      <p:bldP spid="15415" grpId="0"/>
      <p:bldP spid="15416" grpId="0"/>
      <p:bldP spid="15419" grpId="0"/>
      <p:bldP spid="15420" grpId="0"/>
      <p:bldP spid="15422" grpId="0"/>
      <p:bldP spid="15425" grpId="0"/>
      <p:bldP spid="15426" grpId="0"/>
      <p:bldP spid="15428" grpId="0"/>
      <p:bldP spid="15431" grpId="0"/>
      <p:bldP spid="15432" grpId="0"/>
      <p:bldP spid="15434" grpId="0"/>
      <p:bldP spid="15437" grpId="0"/>
      <p:bldP spid="15438" grpId="0"/>
      <p:bldP spid="154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Title 7169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/>
        </p:spPr>
        <p:txBody>
          <a:bodyPr anchor="ctr" anchorCtr="0"/>
          <a:p>
            <a:r>
              <a:rPr lang="en-GB" altLang="x-none">
                <a:latin typeface="Comic Sans MS" panose="030F0702030302020204" pitchFamily="66" charset="0"/>
              </a:rPr>
              <a:t>How to pick your shares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7417" name="Content Placeholder 7416"/>
          <p:cNvGraphicFramePr/>
          <p:nvPr>
            <p:ph sz="half" idx="1"/>
          </p:nvPr>
        </p:nvGraphicFramePr>
        <p:xfrm>
          <a:off x="457200" y="1600200"/>
          <a:ext cx="8147050" cy="4525963"/>
        </p:xfrm>
        <a:graphic>
          <a:graphicData uri="http://schemas.openxmlformats.org/drawingml/2006/table">
            <a:tbl>
              <a:tblPr/>
              <a:tblGrid>
                <a:gridCol w="1633538"/>
                <a:gridCol w="1943100"/>
                <a:gridCol w="2001837"/>
                <a:gridCol w="2568575"/>
              </a:tblGrid>
              <a:tr h="5826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Company Name</a:t>
                      </a:r>
                      <a:endParaRPr lang="en-GB" altLang="x-none" sz="1600" b="1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Price per share</a:t>
                      </a:r>
                      <a:endParaRPr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(pounds £)</a:t>
                      </a:r>
                      <a:endParaRPr lang="en-GB" altLang="x-none" sz="1600" b="1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Number of shares purchased</a:t>
                      </a:r>
                      <a:endParaRPr lang="en-GB" altLang="x-none" sz="1600" b="1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Total cost of shares</a:t>
                      </a:r>
                      <a:endParaRPr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b="1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(pounds £)</a:t>
                      </a:r>
                      <a:endParaRPr lang="en-GB" altLang="x-none" sz="1600" b="1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65881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Abbey National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£4.57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50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50 x £4.57 = 228.50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04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Boots Group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£6.09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50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50 x £6.09 = £304.50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588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Marks &amp; Spencer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£2.77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60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60 x £2.77 = £166.20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611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Morrison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£2.37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38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38 x £2.37 = £90.06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04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Vodafone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£1.39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151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GB" altLang="x-none" sz="1600"/>
                        <a:t>151 x £1.39 = £209.89</a:t>
                      </a:r>
                      <a:endParaRPr lang="en-US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588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GB" altLang="x-none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GB" altLang="x-none" sz="16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Overall amount invested</a:t>
                      </a:r>
                      <a:endParaRPr lang="en-GB" altLang="x-none" sz="16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1600" dirty="0"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£999.15</a:t>
                      </a:r>
                      <a:endParaRPr lang="en-GB" altLang="x-none" sz="16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418" name="Text Box 7417"/>
          <p:cNvSpPr txBox="1"/>
          <p:nvPr/>
        </p:nvSpPr>
        <p:spPr>
          <a:xfrm>
            <a:off x="592138" y="6329363"/>
            <a:ext cx="47688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GB" altLang="x-none"/>
              <a:t>LO: to apply calculations to real-life situations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1748</Words>
  <Application>WPS Presentation</Application>
  <PresentationFormat>On-screen Show</PresentationFormat>
  <Paragraphs>262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SimSun</vt:lpstr>
      <vt:lpstr>Wingdings</vt:lpstr>
      <vt:lpstr>Tempus Sans ITC</vt:lpstr>
      <vt:lpstr>URW Bookman</vt:lpstr>
      <vt:lpstr>Comic Sans MS</vt:lpstr>
      <vt:lpstr>Times New Roman</vt:lpstr>
      <vt:lpstr>微软雅黑</vt:lpstr>
      <vt:lpstr>Monospace</vt:lpstr>
      <vt:lpstr>Arial Unicode MS</vt:lpstr>
      <vt:lpstr>Calibri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 wall</dc:creator>
  <cp:lastModifiedBy>mathssite.com</cp:lastModifiedBy>
  <cp:revision>5</cp:revision>
  <dcterms:created xsi:type="dcterms:W3CDTF">2019-04-20T16:24:11Z</dcterms:created>
  <dcterms:modified xsi:type="dcterms:W3CDTF">2019-04-20T16:24:11Z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1033-11.1.0.8392</vt:lpwstr>
  </property>
</Properties>
</file>